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1" r:id="rId1"/>
    <p:sldMasterId id="2147484077" r:id="rId2"/>
    <p:sldMasterId id="2147484165" r:id="rId3"/>
    <p:sldMasterId id="2147484177" r:id="rId4"/>
    <p:sldMasterId id="2147484193" r:id="rId5"/>
    <p:sldMasterId id="2147484206" r:id="rId6"/>
    <p:sldMasterId id="2147484235" r:id="rId7"/>
    <p:sldMasterId id="2147484251" r:id="rId8"/>
    <p:sldMasterId id="2147484290" r:id="rId9"/>
    <p:sldMasterId id="2147484313" r:id="rId10"/>
  </p:sldMasterIdLst>
  <p:notesMasterIdLst>
    <p:notesMasterId r:id="rId80"/>
  </p:notesMasterIdLst>
  <p:sldIdLst>
    <p:sldId id="256" r:id="rId11"/>
    <p:sldId id="257" r:id="rId12"/>
    <p:sldId id="263" r:id="rId13"/>
    <p:sldId id="258" r:id="rId14"/>
    <p:sldId id="259" r:id="rId15"/>
    <p:sldId id="1707" r:id="rId16"/>
    <p:sldId id="1671" r:id="rId17"/>
    <p:sldId id="264" r:id="rId18"/>
    <p:sldId id="1733" r:id="rId19"/>
    <p:sldId id="1735" r:id="rId20"/>
    <p:sldId id="1739" r:id="rId21"/>
    <p:sldId id="1403" r:id="rId22"/>
    <p:sldId id="1738" r:id="rId23"/>
    <p:sldId id="1675" r:id="rId24"/>
    <p:sldId id="1740" r:id="rId25"/>
    <p:sldId id="1741" r:id="rId26"/>
    <p:sldId id="1742" r:id="rId27"/>
    <p:sldId id="1736" r:id="rId28"/>
    <p:sldId id="260" r:id="rId29"/>
    <p:sldId id="1745" r:id="rId30"/>
    <p:sldId id="1746" r:id="rId31"/>
    <p:sldId id="265" r:id="rId32"/>
    <p:sldId id="266" r:id="rId33"/>
    <p:sldId id="267" r:id="rId34"/>
    <p:sldId id="268" r:id="rId35"/>
    <p:sldId id="269" r:id="rId36"/>
    <p:sldId id="270" r:id="rId37"/>
    <p:sldId id="271" r:id="rId38"/>
    <p:sldId id="272" r:id="rId39"/>
    <p:sldId id="273" r:id="rId40"/>
    <p:sldId id="6364" r:id="rId41"/>
    <p:sldId id="6365" r:id="rId42"/>
    <p:sldId id="6366" r:id="rId43"/>
    <p:sldId id="6367" r:id="rId44"/>
    <p:sldId id="1692" r:id="rId45"/>
    <p:sldId id="6372" r:id="rId46"/>
    <p:sldId id="6369" r:id="rId47"/>
    <p:sldId id="6370" r:id="rId48"/>
    <p:sldId id="6371" r:id="rId49"/>
    <p:sldId id="1747" r:id="rId50"/>
    <p:sldId id="1337" r:id="rId51"/>
    <p:sldId id="1386" r:id="rId52"/>
    <p:sldId id="1389" r:id="rId53"/>
    <p:sldId id="1380" r:id="rId54"/>
    <p:sldId id="1379" r:id="rId55"/>
    <p:sldId id="1005" r:id="rId56"/>
    <p:sldId id="1748" r:id="rId57"/>
    <p:sldId id="1390" r:id="rId58"/>
    <p:sldId id="1751" r:id="rId59"/>
    <p:sldId id="1355" r:id="rId60"/>
    <p:sldId id="1341" r:id="rId61"/>
    <p:sldId id="356" r:id="rId62"/>
    <p:sldId id="1343" r:id="rId63"/>
    <p:sldId id="335" r:id="rId64"/>
    <p:sldId id="949" r:id="rId65"/>
    <p:sldId id="1345" r:id="rId66"/>
    <p:sldId id="943" r:id="rId67"/>
    <p:sldId id="1360" r:id="rId68"/>
    <p:sldId id="1752" r:id="rId69"/>
    <p:sldId id="6374" r:id="rId70"/>
    <p:sldId id="437" r:id="rId71"/>
    <p:sldId id="436" r:id="rId72"/>
    <p:sldId id="558" r:id="rId73"/>
    <p:sldId id="553" r:id="rId74"/>
    <p:sldId id="385" r:id="rId75"/>
    <p:sldId id="6375" r:id="rId76"/>
    <p:sldId id="554" r:id="rId77"/>
    <p:sldId id="1753" r:id="rId78"/>
    <p:sldId id="262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0C9B14-4CED-95C0-CAF5-40618E7BD98B}" name="Guest User" initials="GU" userId="S::urn:spo:anon#d7e17b82196618cf42d3b9b662eecacd47d5bb39c922ba0ab38eaeee22664f79::" providerId="AD"/>
  <p188:author id="{7149B146-FC92-9BFE-0E19-6FA48A37F010}" name="Wei-Tai Kwok" initials="WK" userId="S::wtkwok@thuleenergystorage.com::34841c0c-1126-4d7e-b4fb-7124f989b273" providerId="AD"/>
  <p188:author id="{0432498C-20DF-37F4-09FE-DD600939565C}" name="Francis Dietz" initials="FD" userId="S::fdietz@ahrinet.org::b8fe0460-2bbe-40ff-91ab-142482848e4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antha Slater" initials="SS" lastIdx="4" clrIdx="0">
    <p:extLst>
      <p:ext uri="{19B8F6BF-5375-455C-9EA6-DF929625EA0E}">
        <p15:presenceInfo xmlns:p15="http://schemas.microsoft.com/office/powerpoint/2012/main" userId="S::SSlater@ahrinet.org::8f799a93-1441-448e-977a-7c503511eb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FF"/>
    <a:srgbClr val="00F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4" autoAdjust="0"/>
    <p:restoredTop sz="94657" autoAdjust="0"/>
  </p:normalViewPr>
  <p:slideViewPr>
    <p:cSldViewPr snapToGrid="0">
      <p:cViewPr varScale="1">
        <p:scale>
          <a:sx n="108" d="100"/>
          <a:sy n="108" d="100"/>
        </p:scale>
        <p:origin x="114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theme" Target="theme/theme1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commentAuthors" Target="commentAuthors.xml"/><Relationship Id="rId86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61" Type="http://schemas.openxmlformats.org/officeDocument/2006/relationships/slide" Target="slides/slide51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ownloads\Lowe's%20review%208.17.2022%20JR%20(1)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  <c:perspective val="40"/>
    </c:view3D>
    <c:floor>
      <c:thickness val="0"/>
      <c:spPr>
        <a:noFill/>
        <a:ln w="9525" cap="flat" cmpd="sng" algn="ctr">
          <a:solidFill>
            <a:schemeClr val="tx1">
              <a:lumMod val="15000"/>
              <a:lumOff val="85000"/>
            </a:schemeClr>
          </a:solidFill>
          <a:round/>
        </a:ln>
        <a:effectLst/>
        <a:sp3d contourW="9525">
          <a:contourClr>
            <a:schemeClr val="tx1">
              <a:lumMod val="15000"/>
              <a:lumOff val="8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area3DChart>
        <c:grouping val="standard"/>
        <c:varyColors val="0"/>
        <c:ser>
          <c:idx val="0"/>
          <c:order val="0"/>
          <c:tx>
            <c:strRef>
              <c:f>'Sept 2019 and 2021'!$D$4</c:f>
              <c:strCache>
                <c:ptCount val="1"/>
                <c:pt idx="0">
                  <c:v>Sunday Sep 01, 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2021'!$E$4:$CV$4</c:f>
            </c:numRef>
          </c:val>
          <c:extLst>
            <c:ext xmlns:c16="http://schemas.microsoft.com/office/drawing/2014/chart" uri="{C3380CC4-5D6E-409C-BE32-E72D297353CC}">
              <c16:uniqueId val="{00000000-4DD1-41F9-B3EF-A2C39F51BAC7}"/>
            </c:ext>
          </c:extLst>
        </c:ser>
        <c:ser>
          <c:idx val="1"/>
          <c:order val="1"/>
          <c:tx>
            <c:strRef>
              <c:f>'Sept 2019 and 2021'!$D$5</c:f>
              <c:strCache>
                <c:ptCount val="1"/>
                <c:pt idx="0">
                  <c:v>Monday Sep 02,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2021'!$E$5:$CV$5</c:f>
            </c:numRef>
          </c:val>
          <c:extLst>
            <c:ext xmlns:c16="http://schemas.microsoft.com/office/drawing/2014/chart" uri="{C3380CC4-5D6E-409C-BE32-E72D297353CC}">
              <c16:uniqueId val="{00000001-4DD1-41F9-B3EF-A2C39F51BAC7}"/>
            </c:ext>
          </c:extLst>
        </c:ser>
        <c:ser>
          <c:idx val="2"/>
          <c:order val="2"/>
          <c:tx>
            <c:strRef>
              <c:f>'Sept 2019 and 2021'!$D$6</c:f>
              <c:strCache>
                <c:ptCount val="1"/>
                <c:pt idx="0">
                  <c:v>Tuesday Sep 03, 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2021'!$E$6:$CV$6</c:f>
            </c:numRef>
          </c:val>
          <c:extLst>
            <c:ext xmlns:c16="http://schemas.microsoft.com/office/drawing/2014/chart" uri="{C3380CC4-5D6E-409C-BE32-E72D297353CC}">
              <c16:uniqueId val="{00000002-4DD1-41F9-B3EF-A2C39F51BAC7}"/>
            </c:ext>
          </c:extLst>
        </c:ser>
        <c:ser>
          <c:idx val="3"/>
          <c:order val="3"/>
          <c:tx>
            <c:strRef>
              <c:f>'Sept 2019 and 2021'!$D$7</c:f>
              <c:strCache>
                <c:ptCount val="1"/>
                <c:pt idx="0">
                  <c:v>Wednesday Sep 04, 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2021'!$E$7:$CV$7</c:f>
            </c:numRef>
          </c:val>
          <c:extLst>
            <c:ext xmlns:c16="http://schemas.microsoft.com/office/drawing/2014/chart" uri="{C3380CC4-5D6E-409C-BE32-E72D297353CC}">
              <c16:uniqueId val="{00000003-4DD1-41F9-B3EF-A2C39F51BAC7}"/>
            </c:ext>
          </c:extLst>
        </c:ser>
        <c:ser>
          <c:idx val="4"/>
          <c:order val="4"/>
          <c:tx>
            <c:strRef>
              <c:f>'Sept 2019 and 2021'!$D$8</c:f>
              <c:strCache>
                <c:ptCount val="1"/>
                <c:pt idx="0">
                  <c:v>Thursday Sep 05, 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2021'!$E$8:$CV$8</c:f>
            </c:numRef>
          </c:val>
          <c:extLst>
            <c:ext xmlns:c16="http://schemas.microsoft.com/office/drawing/2014/chart" uri="{C3380CC4-5D6E-409C-BE32-E72D297353CC}">
              <c16:uniqueId val="{00000004-4DD1-41F9-B3EF-A2C39F51BAC7}"/>
            </c:ext>
          </c:extLst>
        </c:ser>
        <c:ser>
          <c:idx val="5"/>
          <c:order val="5"/>
          <c:tx>
            <c:strRef>
              <c:f>'Sept 2019 and 2021'!$D$9</c:f>
              <c:strCache>
                <c:ptCount val="1"/>
                <c:pt idx="0">
                  <c:v>Friday Sep 06, 2019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2021'!$E$9:$CV$9</c:f>
            </c:numRef>
          </c:val>
          <c:extLst>
            <c:ext xmlns:c16="http://schemas.microsoft.com/office/drawing/2014/chart" uri="{C3380CC4-5D6E-409C-BE32-E72D297353CC}">
              <c16:uniqueId val="{00000005-4DD1-41F9-B3EF-A2C39F51BAC7}"/>
            </c:ext>
          </c:extLst>
        </c:ser>
        <c:ser>
          <c:idx val="6"/>
          <c:order val="6"/>
          <c:tx>
            <c:strRef>
              <c:f>'Sept 2019 and 2021'!$D$10</c:f>
              <c:strCache>
                <c:ptCount val="1"/>
                <c:pt idx="0">
                  <c:v>Saturday Sep 07, 2019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2021'!$E$10:$CV$10</c:f>
            </c:numRef>
          </c:val>
          <c:extLst>
            <c:ext xmlns:c16="http://schemas.microsoft.com/office/drawing/2014/chart" uri="{C3380CC4-5D6E-409C-BE32-E72D297353CC}">
              <c16:uniqueId val="{00000006-4DD1-41F9-B3EF-A2C39F51BAC7}"/>
            </c:ext>
          </c:extLst>
        </c:ser>
        <c:ser>
          <c:idx val="7"/>
          <c:order val="7"/>
          <c:tx>
            <c:strRef>
              <c:f>'Sept 2019 and 2021'!$D$11</c:f>
              <c:strCache>
                <c:ptCount val="1"/>
                <c:pt idx="0">
                  <c:v>Sunday Sep 08, 2019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2021'!$E$11:$CV$11</c:f>
            </c:numRef>
          </c:val>
          <c:extLst>
            <c:ext xmlns:c16="http://schemas.microsoft.com/office/drawing/2014/chart" uri="{C3380CC4-5D6E-409C-BE32-E72D297353CC}">
              <c16:uniqueId val="{00000007-4DD1-41F9-B3EF-A2C39F51BAC7}"/>
            </c:ext>
          </c:extLst>
        </c:ser>
        <c:ser>
          <c:idx val="8"/>
          <c:order val="8"/>
          <c:tx>
            <c:strRef>
              <c:f>'Sept 2019 and 2021'!$D$12</c:f>
              <c:strCache>
                <c:ptCount val="1"/>
                <c:pt idx="0">
                  <c:v>Monday Sep 09, 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2021'!$E$12:$CV$12</c:f>
            </c:numRef>
          </c:val>
          <c:extLst>
            <c:ext xmlns:c16="http://schemas.microsoft.com/office/drawing/2014/chart" uri="{C3380CC4-5D6E-409C-BE32-E72D297353CC}">
              <c16:uniqueId val="{00000008-4DD1-41F9-B3EF-A2C39F51BAC7}"/>
            </c:ext>
          </c:extLst>
        </c:ser>
        <c:ser>
          <c:idx val="9"/>
          <c:order val="9"/>
          <c:tx>
            <c:strRef>
              <c:f>'Sept 2019 and 2021'!$D$13</c:f>
              <c:strCache>
                <c:ptCount val="1"/>
                <c:pt idx="0">
                  <c:v>Tuesday Sep 10, 2019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2021'!$E$13:$CV$13</c:f>
            </c:numRef>
          </c:val>
          <c:extLst>
            <c:ext xmlns:c16="http://schemas.microsoft.com/office/drawing/2014/chart" uri="{C3380CC4-5D6E-409C-BE32-E72D297353CC}">
              <c16:uniqueId val="{00000009-4DD1-41F9-B3EF-A2C39F51BAC7}"/>
            </c:ext>
          </c:extLst>
        </c:ser>
        <c:ser>
          <c:idx val="10"/>
          <c:order val="10"/>
          <c:tx>
            <c:strRef>
              <c:f>'Sept 2019 and 2021'!$D$14</c:f>
              <c:strCache>
                <c:ptCount val="1"/>
                <c:pt idx="0">
                  <c:v>Wednesday Sep 11, 2019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2021'!$E$14:$CV$14</c:f>
            </c:numRef>
          </c:val>
          <c:extLst>
            <c:ext xmlns:c16="http://schemas.microsoft.com/office/drawing/2014/chart" uri="{C3380CC4-5D6E-409C-BE32-E72D297353CC}">
              <c16:uniqueId val="{0000000A-4DD1-41F9-B3EF-A2C39F51BAC7}"/>
            </c:ext>
          </c:extLst>
        </c:ser>
        <c:ser>
          <c:idx val="11"/>
          <c:order val="11"/>
          <c:tx>
            <c:strRef>
              <c:f>'Sept 2019 and 2021'!$D$15</c:f>
              <c:strCache>
                <c:ptCount val="1"/>
                <c:pt idx="0">
                  <c:v>Thursday Sep 12, 2019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2021'!$E$15:$CV$15</c:f>
            </c:numRef>
          </c:val>
          <c:extLst>
            <c:ext xmlns:c16="http://schemas.microsoft.com/office/drawing/2014/chart" uri="{C3380CC4-5D6E-409C-BE32-E72D297353CC}">
              <c16:uniqueId val="{0000000B-4DD1-41F9-B3EF-A2C39F51BAC7}"/>
            </c:ext>
          </c:extLst>
        </c:ser>
        <c:ser>
          <c:idx val="12"/>
          <c:order val="12"/>
          <c:tx>
            <c:strRef>
              <c:f>'Sept 2019 and 2021'!$D$16</c:f>
              <c:strCache>
                <c:ptCount val="1"/>
                <c:pt idx="0">
                  <c:v>Friday Sep 13, 2019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2021'!$E$16:$CV$16</c:f>
            </c:numRef>
          </c:val>
          <c:extLst>
            <c:ext xmlns:c16="http://schemas.microsoft.com/office/drawing/2014/chart" uri="{C3380CC4-5D6E-409C-BE32-E72D297353CC}">
              <c16:uniqueId val="{0000000C-4DD1-41F9-B3EF-A2C39F51BAC7}"/>
            </c:ext>
          </c:extLst>
        </c:ser>
        <c:ser>
          <c:idx val="13"/>
          <c:order val="13"/>
          <c:tx>
            <c:strRef>
              <c:f>'Sept 2019 and 2021'!$D$17</c:f>
              <c:strCache>
                <c:ptCount val="1"/>
                <c:pt idx="0">
                  <c:v>Saturday Sep 14, 2019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2021'!$E$17:$CV$17</c:f>
            </c:numRef>
          </c:val>
          <c:extLst>
            <c:ext xmlns:c16="http://schemas.microsoft.com/office/drawing/2014/chart" uri="{C3380CC4-5D6E-409C-BE32-E72D297353CC}">
              <c16:uniqueId val="{0000000D-4DD1-41F9-B3EF-A2C39F51BAC7}"/>
            </c:ext>
          </c:extLst>
        </c:ser>
        <c:ser>
          <c:idx val="14"/>
          <c:order val="14"/>
          <c:tx>
            <c:strRef>
              <c:f>'Sept 2019 and 2021'!$D$18</c:f>
              <c:strCache>
                <c:ptCount val="1"/>
                <c:pt idx="0">
                  <c:v>Sunday Sep 15, 2019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2021'!$E$18:$CV$18</c:f>
            </c:numRef>
          </c:val>
          <c:extLst>
            <c:ext xmlns:c16="http://schemas.microsoft.com/office/drawing/2014/chart" uri="{C3380CC4-5D6E-409C-BE32-E72D297353CC}">
              <c16:uniqueId val="{0000000E-4DD1-41F9-B3EF-A2C39F51BAC7}"/>
            </c:ext>
          </c:extLst>
        </c:ser>
        <c:ser>
          <c:idx val="15"/>
          <c:order val="15"/>
          <c:tx>
            <c:strRef>
              <c:f>'Sept 2019 and 2021'!$D$19</c:f>
              <c:strCache>
                <c:ptCount val="1"/>
                <c:pt idx="0">
                  <c:v>Monday Sep 16, 2019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2021'!$E$19:$CV$19</c:f>
            </c:numRef>
          </c:val>
          <c:extLst>
            <c:ext xmlns:c16="http://schemas.microsoft.com/office/drawing/2014/chart" uri="{C3380CC4-5D6E-409C-BE32-E72D297353CC}">
              <c16:uniqueId val="{0000000F-4DD1-41F9-B3EF-A2C39F51BAC7}"/>
            </c:ext>
          </c:extLst>
        </c:ser>
        <c:ser>
          <c:idx val="16"/>
          <c:order val="16"/>
          <c:tx>
            <c:strRef>
              <c:f>'Sept 2019 and 2021'!$D$20</c:f>
              <c:strCache>
                <c:ptCount val="1"/>
                <c:pt idx="0">
                  <c:v>Tuesday Sep 17, 2019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2021'!$E$20:$CV$20</c:f>
            </c:numRef>
          </c:val>
          <c:extLst>
            <c:ext xmlns:c16="http://schemas.microsoft.com/office/drawing/2014/chart" uri="{C3380CC4-5D6E-409C-BE32-E72D297353CC}">
              <c16:uniqueId val="{00000010-4DD1-41F9-B3EF-A2C39F51BAC7}"/>
            </c:ext>
          </c:extLst>
        </c:ser>
        <c:ser>
          <c:idx val="17"/>
          <c:order val="17"/>
          <c:tx>
            <c:strRef>
              <c:f>'Sept 2019 and 2021'!$D$21</c:f>
              <c:strCache>
                <c:ptCount val="1"/>
                <c:pt idx="0">
                  <c:v>Wednesday Sep 18, 2019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2021'!$E$21:$CV$21</c:f>
            </c:numRef>
          </c:val>
          <c:extLst>
            <c:ext xmlns:c16="http://schemas.microsoft.com/office/drawing/2014/chart" uri="{C3380CC4-5D6E-409C-BE32-E72D297353CC}">
              <c16:uniqueId val="{00000011-4DD1-41F9-B3EF-A2C39F51BAC7}"/>
            </c:ext>
          </c:extLst>
        </c:ser>
        <c:ser>
          <c:idx val="18"/>
          <c:order val="18"/>
          <c:tx>
            <c:strRef>
              <c:f>'Sept 2019 and 2021'!$D$22</c:f>
              <c:strCache>
                <c:ptCount val="1"/>
                <c:pt idx="0">
                  <c:v>Thursday Sep 19, 2019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2021'!$E$22:$CV$22</c:f>
            </c:numRef>
          </c:val>
          <c:extLst>
            <c:ext xmlns:c16="http://schemas.microsoft.com/office/drawing/2014/chart" uri="{C3380CC4-5D6E-409C-BE32-E72D297353CC}">
              <c16:uniqueId val="{00000012-4DD1-41F9-B3EF-A2C39F51BAC7}"/>
            </c:ext>
          </c:extLst>
        </c:ser>
        <c:ser>
          <c:idx val="19"/>
          <c:order val="19"/>
          <c:tx>
            <c:strRef>
              <c:f>'Sept 2019 and 2021'!$D$23</c:f>
              <c:strCache>
                <c:ptCount val="1"/>
                <c:pt idx="0">
                  <c:v>Friday Sep 20, 2019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2021'!$E$23:$CV$23</c:f>
            </c:numRef>
          </c:val>
          <c:extLst>
            <c:ext xmlns:c16="http://schemas.microsoft.com/office/drawing/2014/chart" uri="{C3380CC4-5D6E-409C-BE32-E72D297353CC}">
              <c16:uniqueId val="{00000013-4DD1-41F9-B3EF-A2C39F51BAC7}"/>
            </c:ext>
          </c:extLst>
        </c:ser>
        <c:ser>
          <c:idx val="20"/>
          <c:order val="20"/>
          <c:tx>
            <c:strRef>
              <c:f>'Sept 2019 and 2021'!$D$24</c:f>
              <c:strCache>
                <c:ptCount val="1"/>
                <c:pt idx="0">
                  <c:v>Saturday Sep 21, 2019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2021'!$E$24:$CV$24</c:f>
            </c:numRef>
          </c:val>
          <c:extLst>
            <c:ext xmlns:c16="http://schemas.microsoft.com/office/drawing/2014/chart" uri="{C3380CC4-5D6E-409C-BE32-E72D297353CC}">
              <c16:uniqueId val="{00000014-4DD1-41F9-B3EF-A2C39F51BAC7}"/>
            </c:ext>
          </c:extLst>
        </c:ser>
        <c:ser>
          <c:idx val="21"/>
          <c:order val="21"/>
          <c:tx>
            <c:strRef>
              <c:f>'Sept 2019 and 2021'!$D$25</c:f>
              <c:strCache>
                <c:ptCount val="1"/>
                <c:pt idx="0">
                  <c:v>Sunday Sep 22, 2019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2021'!$E$25:$CV$25</c:f>
            </c:numRef>
          </c:val>
          <c:extLst>
            <c:ext xmlns:c16="http://schemas.microsoft.com/office/drawing/2014/chart" uri="{C3380CC4-5D6E-409C-BE32-E72D297353CC}">
              <c16:uniqueId val="{00000015-4DD1-41F9-B3EF-A2C39F51BAC7}"/>
            </c:ext>
          </c:extLst>
        </c:ser>
        <c:ser>
          <c:idx val="22"/>
          <c:order val="22"/>
          <c:tx>
            <c:strRef>
              <c:f>'Sept 2019 and 2021'!$D$26</c:f>
              <c:strCache>
                <c:ptCount val="1"/>
                <c:pt idx="0">
                  <c:v>Monday Sep 23, 2019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2021'!$E$26:$CV$26</c:f>
            </c:numRef>
          </c:val>
          <c:extLst>
            <c:ext xmlns:c16="http://schemas.microsoft.com/office/drawing/2014/chart" uri="{C3380CC4-5D6E-409C-BE32-E72D297353CC}">
              <c16:uniqueId val="{00000016-4DD1-41F9-B3EF-A2C39F51BAC7}"/>
            </c:ext>
          </c:extLst>
        </c:ser>
        <c:ser>
          <c:idx val="23"/>
          <c:order val="23"/>
          <c:tx>
            <c:strRef>
              <c:f>'Sept 2019 and 2021'!$D$27</c:f>
              <c:strCache>
                <c:ptCount val="1"/>
                <c:pt idx="0">
                  <c:v>Tuesday Sep 24, 2019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2021'!$E$27:$CV$27</c:f>
            </c:numRef>
          </c:val>
          <c:extLst>
            <c:ext xmlns:c16="http://schemas.microsoft.com/office/drawing/2014/chart" uri="{C3380CC4-5D6E-409C-BE32-E72D297353CC}">
              <c16:uniqueId val="{00000017-4DD1-41F9-B3EF-A2C39F51BAC7}"/>
            </c:ext>
          </c:extLst>
        </c:ser>
        <c:ser>
          <c:idx val="24"/>
          <c:order val="24"/>
          <c:tx>
            <c:strRef>
              <c:f>'Sept 2019 and 2021'!$D$28</c:f>
              <c:strCache>
                <c:ptCount val="1"/>
                <c:pt idx="0">
                  <c:v>Wednesday Sep 25, 2019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2021'!$E$28:$CV$28</c:f>
            </c:numRef>
          </c:val>
          <c:extLst>
            <c:ext xmlns:c16="http://schemas.microsoft.com/office/drawing/2014/chart" uri="{C3380CC4-5D6E-409C-BE32-E72D297353CC}">
              <c16:uniqueId val="{00000018-4DD1-41F9-B3EF-A2C39F51BAC7}"/>
            </c:ext>
          </c:extLst>
        </c:ser>
        <c:ser>
          <c:idx val="25"/>
          <c:order val="25"/>
          <c:tx>
            <c:strRef>
              <c:f>'Sept 2019 and 2021'!$D$29</c:f>
              <c:strCache>
                <c:ptCount val="1"/>
                <c:pt idx="0">
                  <c:v>Thursday Sep 26, 2019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2021'!$E$29:$CV$29</c:f>
            </c:numRef>
          </c:val>
          <c:extLst>
            <c:ext xmlns:c16="http://schemas.microsoft.com/office/drawing/2014/chart" uri="{C3380CC4-5D6E-409C-BE32-E72D297353CC}">
              <c16:uniqueId val="{00000019-4DD1-41F9-B3EF-A2C39F51BAC7}"/>
            </c:ext>
          </c:extLst>
        </c:ser>
        <c:ser>
          <c:idx val="26"/>
          <c:order val="26"/>
          <c:tx>
            <c:strRef>
              <c:f>'Sept 2019 and 2021'!$D$30</c:f>
              <c:strCache>
                <c:ptCount val="1"/>
                <c:pt idx="0">
                  <c:v>Friday Sep 27, 2019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2021'!$E$30:$CV$30</c:f>
            </c:numRef>
          </c:val>
          <c:extLst>
            <c:ext xmlns:c16="http://schemas.microsoft.com/office/drawing/2014/chart" uri="{C3380CC4-5D6E-409C-BE32-E72D297353CC}">
              <c16:uniqueId val="{0000001A-4DD1-41F9-B3EF-A2C39F51BAC7}"/>
            </c:ext>
          </c:extLst>
        </c:ser>
        <c:ser>
          <c:idx val="27"/>
          <c:order val="27"/>
          <c:tx>
            <c:strRef>
              <c:f>'Sept 2019 and 2021'!$D$31</c:f>
              <c:strCache>
                <c:ptCount val="1"/>
                <c:pt idx="0">
                  <c:v>Saturday Sep 28, 2019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2021'!$E$31:$CV$31</c:f>
            </c:numRef>
          </c:val>
          <c:extLst>
            <c:ext xmlns:c16="http://schemas.microsoft.com/office/drawing/2014/chart" uri="{C3380CC4-5D6E-409C-BE32-E72D297353CC}">
              <c16:uniqueId val="{0000001B-4DD1-41F9-B3EF-A2C39F51BAC7}"/>
            </c:ext>
          </c:extLst>
        </c:ser>
        <c:ser>
          <c:idx val="28"/>
          <c:order val="28"/>
          <c:tx>
            <c:strRef>
              <c:f>'Sept 2019 and 2021'!$D$32</c:f>
              <c:strCache>
                <c:ptCount val="1"/>
                <c:pt idx="0">
                  <c:v>Sunday Sep 29, 2019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2021'!$E$32:$CV$32</c:f>
            </c:numRef>
          </c:val>
          <c:extLst>
            <c:ext xmlns:c16="http://schemas.microsoft.com/office/drawing/2014/chart" uri="{C3380CC4-5D6E-409C-BE32-E72D297353CC}">
              <c16:uniqueId val="{0000001C-4DD1-41F9-B3EF-A2C39F51BAC7}"/>
            </c:ext>
          </c:extLst>
        </c:ser>
        <c:ser>
          <c:idx val="29"/>
          <c:order val="29"/>
          <c:tx>
            <c:strRef>
              <c:f>'Sept 2019 and 2021'!$D$33</c:f>
              <c:strCache>
                <c:ptCount val="1"/>
                <c:pt idx="0">
                  <c:v>Monday Sep 30, 2019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2021'!$E$33:$CV$33</c:f>
            </c:numRef>
          </c:val>
          <c:extLst>
            <c:ext xmlns:c16="http://schemas.microsoft.com/office/drawing/2014/chart" uri="{C3380CC4-5D6E-409C-BE32-E72D297353CC}">
              <c16:uniqueId val="{0000001D-4DD1-41F9-B3EF-A2C39F51BAC7}"/>
            </c:ext>
          </c:extLst>
        </c:ser>
        <c:ser>
          <c:idx val="30"/>
          <c:order val="30"/>
          <c:tx>
            <c:strRef>
              <c:f>'Sept 2019 and 2021'!$D$34</c:f>
              <c:strCache>
                <c:ptCount val="1"/>
                <c:pt idx="0">
                  <c:v>Wednesday Sep 01, 2021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2021'!$E$34:$CV$34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4DD1-41F9-B3EF-A2C39F51BAC7}"/>
            </c:ext>
          </c:extLst>
        </c:ser>
        <c:ser>
          <c:idx val="31"/>
          <c:order val="31"/>
          <c:tx>
            <c:strRef>
              <c:f>'Sept 2019 and 2021'!$D$35</c:f>
              <c:strCache>
                <c:ptCount val="1"/>
                <c:pt idx="0">
                  <c:v>Thursday Sep 02, 2021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2021'!$E$35:$CV$35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4DD1-41F9-B3EF-A2C39F51BAC7}"/>
            </c:ext>
          </c:extLst>
        </c:ser>
        <c:ser>
          <c:idx val="32"/>
          <c:order val="32"/>
          <c:tx>
            <c:strRef>
              <c:f>'Sept 2019 and 2021'!$D$36</c:f>
              <c:strCache>
                <c:ptCount val="1"/>
                <c:pt idx="0">
                  <c:v>Friday Sep 03, 2021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2021'!$E$36:$CV$36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4DD1-41F9-B3EF-A2C39F51BAC7}"/>
            </c:ext>
          </c:extLst>
        </c:ser>
        <c:ser>
          <c:idx val="33"/>
          <c:order val="33"/>
          <c:tx>
            <c:strRef>
              <c:f>'Sept 2019 and 2021'!$D$37</c:f>
              <c:strCache>
                <c:ptCount val="1"/>
                <c:pt idx="0">
                  <c:v>Saturday Sep 04, 2021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2021'!$E$37:$CV$37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4DD1-41F9-B3EF-A2C39F51BAC7}"/>
            </c:ext>
          </c:extLst>
        </c:ser>
        <c:ser>
          <c:idx val="34"/>
          <c:order val="34"/>
          <c:tx>
            <c:strRef>
              <c:f>'Sept 2019 and 2021'!$D$38</c:f>
              <c:strCache>
                <c:ptCount val="1"/>
                <c:pt idx="0">
                  <c:v>Sunday Sep 05, 2021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2021'!$E$38:$CV$38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4DD1-41F9-B3EF-A2C39F51BAC7}"/>
            </c:ext>
          </c:extLst>
        </c:ser>
        <c:ser>
          <c:idx val="35"/>
          <c:order val="35"/>
          <c:tx>
            <c:strRef>
              <c:f>'Sept 2019 and 2021'!$D$39</c:f>
              <c:strCache>
                <c:ptCount val="1"/>
                <c:pt idx="0">
                  <c:v>Monday Sep 06, 2021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2021'!$E$39:$CV$39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4DD1-41F9-B3EF-A2C39F51BAC7}"/>
            </c:ext>
          </c:extLst>
        </c:ser>
        <c:ser>
          <c:idx val="36"/>
          <c:order val="36"/>
          <c:tx>
            <c:strRef>
              <c:f>'Sept 2019 and 2021'!$D$40</c:f>
              <c:strCache>
                <c:ptCount val="1"/>
                <c:pt idx="0">
                  <c:v>Tuesday Sep 07, 2021</c:v>
                </c:pt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2021'!$E$40:$CV$40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4DD1-41F9-B3EF-A2C39F51BAC7}"/>
            </c:ext>
          </c:extLst>
        </c:ser>
        <c:ser>
          <c:idx val="37"/>
          <c:order val="37"/>
          <c:tx>
            <c:strRef>
              <c:f>'Sept 2019 and 2021'!$D$41</c:f>
              <c:strCache>
                <c:ptCount val="1"/>
                <c:pt idx="0">
                  <c:v>Wednesday Sep 08, 2021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2021'!$E$41:$CV$41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4DD1-41F9-B3EF-A2C39F51BAC7}"/>
            </c:ext>
          </c:extLst>
        </c:ser>
        <c:ser>
          <c:idx val="38"/>
          <c:order val="38"/>
          <c:tx>
            <c:strRef>
              <c:f>'Sept 2019 and 2021'!$D$42</c:f>
              <c:strCache>
                <c:ptCount val="1"/>
                <c:pt idx="0">
                  <c:v>Thursday Sep 09, 2021</c:v>
                </c:pt>
              </c:strCache>
            </c:strRef>
          </c:tx>
          <c:spPr>
            <a:solidFill>
              <a:schemeClr val="accent3">
                <a:lumMod val="70000"/>
                <a:lumOff val="3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2021'!$E$42:$CV$42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4DD1-41F9-B3EF-A2C39F51BAC7}"/>
            </c:ext>
          </c:extLst>
        </c:ser>
        <c:ser>
          <c:idx val="39"/>
          <c:order val="39"/>
          <c:tx>
            <c:strRef>
              <c:f>'Sept 2019 and 2021'!$D$43</c:f>
              <c:strCache>
                <c:ptCount val="1"/>
                <c:pt idx="0">
                  <c:v>Friday Sep 10, 2021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2021'!$E$43:$CV$43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4DD1-41F9-B3EF-A2C39F51BAC7}"/>
            </c:ext>
          </c:extLst>
        </c:ser>
        <c:ser>
          <c:idx val="40"/>
          <c:order val="40"/>
          <c:tx>
            <c:strRef>
              <c:f>'Sept 2019 and 2021'!$D$44</c:f>
              <c:strCache>
                <c:ptCount val="1"/>
                <c:pt idx="0">
                  <c:v>Saturday Sep 11, 2021</c:v>
                </c:pt>
              </c:strCache>
            </c:strRef>
          </c:tx>
          <c:spPr>
            <a:solidFill>
              <a:schemeClr val="accent5">
                <a:lumMod val="70000"/>
                <a:lumOff val="3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2021'!$E$44:$CV$44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4DD1-41F9-B3EF-A2C39F51BAC7}"/>
            </c:ext>
          </c:extLst>
        </c:ser>
        <c:ser>
          <c:idx val="41"/>
          <c:order val="41"/>
          <c:tx>
            <c:strRef>
              <c:f>'Sept 2019 and 2021'!$D$45</c:f>
              <c:strCache>
                <c:ptCount val="1"/>
                <c:pt idx="0">
                  <c:v>Sunday Sep 12, 2021</c:v>
                </c:pt>
              </c:strCache>
            </c:strRef>
          </c:tx>
          <c:spPr>
            <a:solidFill>
              <a:schemeClr val="accent6">
                <a:lumMod val="70000"/>
                <a:lumOff val="3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2021'!$E$45:$CV$45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4DD1-41F9-B3EF-A2C39F51BAC7}"/>
            </c:ext>
          </c:extLst>
        </c:ser>
        <c:ser>
          <c:idx val="42"/>
          <c:order val="42"/>
          <c:tx>
            <c:strRef>
              <c:f>'Sept 2019 and 2021'!$D$46</c:f>
              <c:strCache>
                <c:ptCount val="1"/>
                <c:pt idx="0">
                  <c:v>Monday Sep 13, 2021</c:v>
                </c:pt>
              </c:strCache>
            </c:strRef>
          </c:tx>
          <c:spPr>
            <a:solidFill>
              <a:schemeClr val="accent1">
                <a:lumMod val="7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2021'!$E$46:$CV$46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4DD1-41F9-B3EF-A2C39F51BAC7}"/>
            </c:ext>
          </c:extLst>
        </c:ser>
        <c:ser>
          <c:idx val="43"/>
          <c:order val="43"/>
          <c:tx>
            <c:strRef>
              <c:f>'Sept 2019 and 2021'!$D$47</c:f>
              <c:strCache>
                <c:ptCount val="1"/>
                <c:pt idx="0">
                  <c:v>Tuesday Sep 14, 2021</c:v>
                </c:pt>
              </c:strCache>
            </c:strRef>
          </c:tx>
          <c:spPr>
            <a:solidFill>
              <a:schemeClr val="accent2">
                <a:lumMod val="7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2021'!$E$47:$CV$47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4DD1-41F9-B3EF-A2C39F51BAC7}"/>
            </c:ext>
          </c:extLst>
        </c:ser>
        <c:ser>
          <c:idx val="44"/>
          <c:order val="44"/>
          <c:tx>
            <c:strRef>
              <c:f>'Sept 2019 and 2021'!$D$48</c:f>
              <c:strCache>
                <c:ptCount val="1"/>
                <c:pt idx="0">
                  <c:v>Wednesday Sep 15, 2021</c:v>
                </c:pt>
              </c:strCache>
            </c:strRef>
          </c:tx>
          <c:spPr>
            <a:solidFill>
              <a:schemeClr val="accent3">
                <a:lumMod val="7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2021'!$E$48:$CV$48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4DD1-41F9-B3EF-A2C39F51BAC7}"/>
            </c:ext>
          </c:extLst>
        </c:ser>
        <c:ser>
          <c:idx val="45"/>
          <c:order val="45"/>
          <c:tx>
            <c:strRef>
              <c:f>'Sept 2019 and 2021'!$D$49</c:f>
              <c:strCache>
                <c:ptCount val="1"/>
                <c:pt idx="0">
                  <c:v>Thursday Sep 16, 2021</c:v>
                </c:pt>
              </c:strCache>
            </c:strRef>
          </c:tx>
          <c:spPr>
            <a:solidFill>
              <a:schemeClr val="accent4">
                <a:lumMod val="7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2021'!$E$49:$CV$49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4DD1-41F9-B3EF-A2C39F51BAC7}"/>
            </c:ext>
          </c:extLst>
        </c:ser>
        <c:ser>
          <c:idx val="46"/>
          <c:order val="46"/>
          <c:tx>
            <c:strRef>
              <c:f>'Sept 2019 and 2021'!$D$50</c:f>
              <c:strCache>
                <c:ptCount val="1"/>
                <c:pt idx="0">
                  <c:v>Friday Sep 17, 2021</c:v>
                </c:pt>
              </c:strCache>
            </c:strRef>
          </c:tx>
          <c:spPr>
            <a:solidFill>
              <a:schemeClr val="accent5">
                <a:lumMod val="7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2021'!$E$50:$CV$50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4DD1-41F9-B3EF-A2C39F51BAC7}"/>
            </c:ext>
          </c:extLst>
        </c:ser>
        <c:ser>
          <c:idx val="47"/>
          <c:order val="47"/>
          <c:tx>
            <c:strRef>
              <c:f>'Sept 2019 and 2021'!$D$51</c:f>
              <c:strCache>
                <c:ptCount val="1"/>
                <c:pt idx="0">
                  <c:v>Saturday Sep 18, 2021</c:v>
                </c:pt>
              </c:strCache>
            </c:strRef>
          </c:tx>
          <c:spPr>
            <a:solidFill>
              <a:schemeClr val="accent6">
                <a:lumMod val="7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2021'!$E$51:$CV$51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4DD1-41F9-B3EF-A2C39F51BAC7}"/>
            </c:ext>
          </c:extLst>
        </c:ser>
        <c:ser>
          <c:idx val="48"/>
          <c:order val="48"/>
          <c:tx>
            <c:strRef>
              <c:f>'Sept 2019 and 2021'!$D$52</c:f>
              <c:strCache>
                <c:ptCount val="1"/>
                <c:pt idx="0">
                  <c:v>Sunday Sep 19, 2021</c:v>
                </c:pt>
              </c:strCache>
            </c:strRef>
          </c:tx>
          <c:spPr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2021'!$E$52:$CV$52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4DD1-41F9-B3EF-A2C39F51BAC7}"/>
            </c:ext>
          </c:extLst>
        </c:ser>
        <c:ser>
          <c:idx val="49"/>
          <c:order val="49"/>
          <c:tx>
            <c:strRef>
              <c:f>'Sept 2019 and 2021'!$D$53</c:f>
              <c:strCache>
                <c:ptCount val="1"/>
                <c:pt idx="0">
                  <c:v>Monday Sep 20, 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2021'!$E$53:$CV$53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4DD1-41F9-B3EF-A2C39F51BAC7}"/>
            </c:ext>
          </c:extLst>
        </c:ser>
        <c:ser>
          <c:idx val="50"/>
          <c:order val="50"/>
          <c:tx>
            <c:strRef>
              <c:f>'Sept 2019 and 2021'!$D$54</c:f>
              <c:strCache>
                <c:ptCount val="1"/>
                <c:pt idx="0">
                  <c:v>Tuesday Sep 21, 2021</c:v>
                </c:pt>
              </c:strCache>
            </c:strRef>
          </c:tx>
          <c:spPr>
            <a:solidFill>
              <a:schemeClr val="accent3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2021'!$E$54:$CV$54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4DD1-41F9-B3EF-A2C39F51BAC7}"/>
            </c:ext>
          </c:extLst>
        </c:ser>
        <c:ser>
          <c:idx val="51"/>
          <c:order val="51"/>
          <c:tx>
            <c:strRef>
              <c:f>'Sept 2019 and 2021'!$D$55</c:f>
              <c:strCache>
                <c:ptCount val="1"/>
                <c:pt idx="0">
                  <c:v>Wednesday Sep 22, 2021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2021'!$E$55:$CV$55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4DD1-41F9-B3EF-A2C39F51BAC7}"/>
            </c:ext>
          </c:extLst>
        </c:ser>
        <c:ser>
          <c:idx val="52"/>
          <c:order val="52"/>
          <c:tx>
            <c:strRef>
              <c:f>'Sept 2019 and 2021'!$D$56</c:f>
              <c:strCache>
                <c:ptCount val="1"/>
                <c:pt idx="0">
                  <c:v>Thursday Sep 23, 2021</c:v>
                </c:pt>
              </c:strCache>
            </c:strRef>
          </c:tx>
          <c:spPr>
            <a:solidFill>
              <a:schemeClr val="accent5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2021'!$E$56:$CV$56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4DD1-41F9-B3EF-A2C39F51BAC7}"/>
            </c:ext>
          </c:extLst>
        </c:ser>
        <c:ser>
          <c:idx val="53"/>
          <c:order val="53"/>
          <c:tx>
            <c:strRef>
              <c:f>'Sept 2019 and 2021'!$D$57</c:f>
              <c:strCache>
                <c:ptCount val="1"/>
                <c:pt idx="0">
                  <c:v>Friday Sep 24, 2021</c:v>
                </c:pt>
              </c:strCache>
            </c:strRef>
          </c:tx>
          <c:spPr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2021'!$E$57:$CV$57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4DD1-41F9-B3EF-A2C39F51BAC7}"/>
            </c:ext>
          </c:extLst>
        </c:ser>
        <c:ser>
          <c:idx val="54"/>
          <c:order val="54"/>
          <c:tx>
            <c:strRef>
              <c:f>'Sept 2019 and 2021'!$D$58</c:f>
              <c:strCache>
                <c:ptCount val="1"/>
                <c:pt idx="0">
                  <c:v>Saturday Sep 25, 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2021'!$E$58:$CV$58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4DD1-41F9-B3EF-A2C39F51BAC7}"/>
            </c:ext>
          </c:extLst>
        </c:ser>
        <c:ser>
          <c:idx val="55"/>
          <c:order val="55"/>
          <c:tx>
            <c:strRef>
              <c:f>'Sept 2019 and 2021'!$D$59</c:f>
              <c:strCache>
                <c:ptCount val="1"/>
                <c:pt idx="0">
                  <c:v>Sunday Sep 26, 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2021'!$E$59:$CV$59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4DD1-41F9-B3EF-A2C39F51BAC7}"/>
            </c:ext>
          </c:extLst>
        </c:ser>
        <c:ser>
          <c:idx val="56"/>
          <c:order val="56"/>
          <c:tx>
            <c:strRef>
              <c:f>'Sept 2019 and 2021'!$D$60</c:f>
              <c:strCache>
                <c:ptCount val="1"/>
                <c:pt idx="0">
                  <c:v>Monday Sep 27, 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2021'!$E$60:$CV$60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4DD1-41F9-B3EF-A2C39F51BAC7}"/>
            </c:ext>
          </c:extLst>
        </c:ser>
        <c:ser>
          <c:idx val="57"/>
          <c:order val="57"/>
          <c:tx>
            <c:strRef>
              <c:f>'Sept 2019 and 2021'!$D$61</c:f>
              <c:strCache>
                <c:ptCount val="1"/>
                <c:pt idx="0">
                  <c:v>Tuesday Sep 28, 2021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2021'!$E$61:$CV$61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4DD1-41F9-B3EF-A2C39F51BAC7}"/>
            </c:ext>
          </c:extLst>
        </c:ser>
        <c:ser>
          <c:idx val="58"/>
          <c:order val="58"/>
          <c:tx>
            <c:strRef>
              <c:f>'Sept 2019 and 2021'!$D$62</c:f>
              <c:strCache>
                <c:ptCount val="1"/>
                <c:pt idx="0">
                  <c:v>Wednesday Sep 29, 2021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2021'!$E$62:$CV$62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4DD1-41F9-B3EF-A2C39F51BAC7}"/>
            </c:ext>
          </c:extLst>
        </c:ser>
        <c:ser>
          <c:idx val="59"/>
          <c:order val="59"/>
          <c:tx>
            <c:strRef>
              <c:f>'Sept 2019 and 2021'!$D$63</c:f>
              <c:strCache>
                <c:ptCount val="1"/>
                <c:pt idx="0">
                  <c:v>Thursday Sep 30, 2021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2021'!$E$63:$CV$63</c:f>
              <c:numCache>
                <c:formatCode>0</c:formatCode>
                <c:ptCount val="9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5</c:v>
                </c:pt>
                <c:pt idx="20">
                  <c:v>5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5</c:v>
                </c:pt>
                <c:pt idx="25">
                  <c:v>5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5</c:v>
                </c:pt>
                <c:pt idx="32">
                  <c:v>5</c:v>
                </c:pt>
                <c:pt idx="33">
                  <c:v>5</c:v>
                </c:pt>
                <c:pt idx="34">
                  <c:v>5</c:v>
                </c:pt>
                <c:pt idx="35">
                  <c:v>5</c:v>
                </c:pt>
                <c:pt idx="36">
                  <c:v>5</c:v>
                </c:pt>
                <c:pt idx="37">
                  <c:v>5</c:v>
                </c:pt>
                <c:pt idx="38">
                  <c:v>5</c:v>
                </c:pt>
                <c:pt idx="39">
                  <c:v>5</c:v>
                </c:pt>
                <c:pt idx="40">
                  <c:v>5</c:v>
                </c:pt>
                <c:pt idx="41">
                  <c:v>5</c:v>
                </c:pt>
                <c:pt idx="42">
                  <c:v>5</c:v>
                </c:pt>
                <c:pt idx="43">
                  <c:v>5</c:v>
                </c:pt>
                <c:pt idx="44">
                  <c:v>5</c:v>
                </c:pt>
                <c:pt idx="45">
                  <c:v>5</c:v>
                </c:pt>
                <c:pt idx="46">
                  <c:v>5</c:v>
                </c:pt>
                <c:pt idx="47">
                  <c:v>5</c:v>
                </c:pt>
                <c:pt idx="48">
                  <c:v>5</c:v>
                </c:pt>
                <c:pt idx="49">
                  <c:v>5</c:v>
                </c:pt>
                <c:pt idx="50">
                  <c:v>5</c:v>
                </c:pt>
                <c:pt idx="51">
                  <c:v>5</c:v>
                </c:pt>
                <c:pt idx="52">
                  <c:v>5</c:v>
                </c:pt>
                <c:pt idx="53">
                  <c:v>5</c:v>
                </c:pt>
                <c:pt idx="54">
                  <c:v>5</c:v>
                </c:pt>
                <c:pt idx="55">
                  <c:v>5</c:v>
                </c:pt>
                <c:pt idx="56">
                  <c:v>5</c:v>
                </c:pt>
                <c:pt idx="57">
                  <c:v>5</c:v>
                </c:pt>
                <c:pt idx="58">
                  <c:v>5</c:v>
                </c:pt>
                <c:pt idx="59">
                  <c:v>5</c:v>
                </c:pt>
                <c:pt idx="60">
                  <c:v>5</c:v>
                </c:pt>
                <c:pt idx="61">
                  <c:v>5</c:v>
                </c:pt>
                <c:pt idx="62">
                  <c:v>5</c:v>
                </c:pt>
                <c:pt idx="63">
                  <c:v>5</c:v>
                </c:pt>
                <c:pt idx="64">
                  <c:v>5</c:v>
                </c:pt>
                <c:pt idx="65">
                  <c:v>5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5</c:v>
                </c:pt>
                <c:pt idx="70">
                  <c:v>5</c:v>
                </c:pt>
                <c:pt idx="71">
                  <c:v>5</c:v>
                </c:pt>
                <c:pt idx="72">
                  <c:v>5</c:v>
                </c:pt>
                <c:pt idx="73">
                  <c:v>5</c:v>
                </c:pt>
                <c:pt idx="74">
                  <c:v>5</c:v>
                </c:pt>
                <c:pt idx="75">
                  <c:v>5</c:v>
                </c:pt>
                <c:pt idx="76">
                  <c:v>5</c:v>
                </c:pt>
                <c:pt idx="77">
                  <c:v>5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5</c:v>
                </c:pt>
                <c:pt idx="84">
                  <c:v>5</c:v>
                </c:pt>
                <c:pt idx="85">
                  <c:v>5</c:v>
                </c:pt>
                <c:pt idx="86">
                  <c:v>5</c:v>
                </c:pt>
                <c:pt idx="87">
                  <c:v>5</c:v>
                </c:pt>
                <c:pt idx="88">
                  <c:v>5</c:v>
                </c:pt>
                <c:pt idx="89">
                  <c:v>5</c:v>
                </c:pt>
                <c:pt idx="90">
                  <c:v>5</c:v>
                </c:pt>
                <c:pt idx="91">
                  <c:v>5</c:v>
                </c:pt>
                <c:pt idx="92">
                  <c:v>5</c:v>
                </c:pt>
                <c:pt idx="93">
                  <c:v>5</c:v>
                </c:pt>
                <c:pt idx="94">
                  <c:v>5</c:v>
                </c:pt>
                <c:pt idx="9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4DD1-41F9-B3EF-A2C39F51BAC7}"/>
            </c:ext>
          </c:extLst>
        </c:ser>
        <c:ser>
          <c:idx val="60"/>
          <c:order val="60"/>
          <c:tx>
            <c:strRef>
              <c:f>'Sept 2019 and 2021'!$D$64</c:f>
              <c:strCache>
                <c:ptCount val="1"/>
                <c:pt idx="0">
                  <c:v>Sunday Sep 01, 2019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2021'!$E$64:$CV$64</c:f>
              <c:numCache>
                <c:formatCode>0</c:formatCode>
                <c:ptCount val="96"/>
                <c:pt idx="0">
                  <c:v>0</c:v>
                </c:pt>
                <c:pt idx="1">
                  <c:v>93.6</c:v>
                </c:pt>
                <c:pt idx="2">
                  <c:v>95.04</c:v>
                </c:pt>
                <c:pt idx="3">
                  <c:v>99.36</c:v>
                </c:pt>
                <c:pt idx="4">
                  <c:v>109.44</c:v>
                </c:pt>
                <c:pt idx="5">
                  <c:v>103.68</c:v>
                </c:pt>
                <c:pt idx="6">
                  <c:v>102.24</c:v>
                </c:pt>
                <c:pt idx="7" formatCode="General">
                  <c:v>102.24</c:v>
                </c:pt>
                <c:pt idx="8" formatCode="General">
                  <c:v>95.04</c:v>
                </c:pt>
                <c:pt idx="9" formatCode="General">
                  <c:v>92.16</c:v>
                </c:pt>
                <c:pt idx="10" formatCode="General">
                  <c:v>95.04</c:v>
                </c:pt>
                <c:pt idx="11" formatCode="General">
                  <c:v>110.88</c:v>
                </c:pt>
                <c:pt idx="12" formatCode="General">
                  <c:v>108</c:v>
                </c:pt>
                <c:pt idx="13" formatCode="General">
                  <c:v>102.24</c:v>
                </c:pt>
                <c:pt idx="14" formatCode="General">
                  <c:v>103.68</c:v>
                </c:pt>
                <c:pt idx="15" formatCode="General">
                  <c:v>119.52</c:v>
                </c:pt>
                <c:pt idx="16" formatCode="General">
                  <c:v>115.2</c:v>
                </c:pt>
                <c:pt idx="17" formatCode="General">
                  <c:v>120.96</c:v>
                </c:pt>
                <c:pt idx="18" formatCode="General">
                  <c:v>131.04</c:v>
                </c:pt>
                <c:pt idx="19" formatCode="General">
                  <c:v>133.91999999999999</c:v>
                </c:pt>
                <c:pt idx="20" formatCode="General">
                  <c:v>142.56</c:v>
                </c:pt>
                <c:pt idx="21" formatCode="General">
                  <c:v>133.91999999999999</c:v>
                </c:pt>
                <c:pt idx="22" formatCode="General">
                  <c:v>135.36000000000001</c:v>
                </c:pt>
                <c:pt idx="23" formatCode="General">
                  <c:v>133.91999999999999</c:v>
                </c:pt>
                <c:pt idx="24" formatCode="General">
                  <c:v>197.28</c:v>
                </c:pt>
                <c:pt idx="25" formatCode="General">
                  <c:v>210.24</c:v>
                </c:pt>
                <c:pt idx="26" formatCode="General">
                  <c:v>203.04</c:v>
                </c:pt>
                <c:pt idx="27" formatCode="General">
                  <c:v>184.32</c:v>
                </c:pt>
                <c:pt idx="28" formatCode="General">
                  <c:v>182.88</c:v>
                </c:pt>
                <c:pt idx="29" formatCode="General">
                  <c:v>182.88</c:v>
                </c:pt>
                <c:pt idx="30" formatCode="General">
                  <c:v>211.68</c:v>
                </c:pt>
                <c:pt idx="31" formatCode="General">
                  <c:v>211.68</c:v>
                </c:pt>
                <c:pt idx="32" formatCode="General">
                  <c:v>210.24</c:v>
                </c:pt>
                <c:pt idx="33" formatCode="General">
                  <c:v>211.68</c:v>
                </c:pt>
                <c:pt idx="34" formatCode="General">
                  <c:v>221.76</c:v>
                </c:pt>
                <c:pt idx="35" formatCode="General">
                  <c:v>231.84</c:v>
                </c:pt>
                <c:pt idx="36" formatCode="General">
                  <c:v>246.24</c:v>
                </c:pt>
                <c:pt idx="37" formatCode="General">
                  <c:v>250.56</c:v>
                </c:pt>
                <c:pt idx="38" formatCode="General">
                  <c:v>250.56</c:v>
                </c:pt>
                <c:pt idx="39" formatCode="General">
                  <c:v>259.2</c:v>
                </c:pt>
                <c:pt idx="40" formatCode="General">
                  <c:v>270.72000000000003</c:v>
                </c:pt>
                <c:pt idx="41" formatCode="General">
                  <c:v>260.64</c:v>
                </c:pt>
                <c:pt idx="42" formatCode="General">
                  <c:v>270.72000000000003</c:v>
                </c:pt>
                <c:pt idx="43" formatCode="General">
                  <c:v>272.16000000000003</c:v>
                </c:pt>
                <c:pt idx="44" formatCode="General">
                  <c:v>283.68</c:v>
                </c:pt>
                <c:pt idx="45" formatCode="General">
                  <c:v>283.68</c:v>
                </c:pt>
                <c:pt idx="46" formatCode="General">
                  <c:v>293.76</c:v>
                </c:pt>
                <c:pt idx="47" formatCode="General">
                  <c:v>300.95999999999998</c:v>
                </c:pt>
                <c:pt idx="48" formatCode="General">
                  <c:v>296.64</c:v>
                </c:pt>
                <c:pt idx="49" formatCode="General">
                  <c:v>299.52</c:v>
                </c:pt>
                <c:pt idx="50" formatCode="General">
                  <c:v>302.39999999999998</c:v>
                </c:pt>
                <c:pt idx="51" formatCode="General">
                  <c:v>299.52</c:v>
                </c:pt>
                <c:pt idx="52" formatCode="General">
                  <c:v>299.52</c:v>
                </c:pt>
                <c:pt idx="53" formatCode="General">
                  <c:v>298.08</c:v>
                </c:pt>
                <c:pt idx="54" formatCode="General">
                  <c:v>298.08</c:v>
                </c:pt>
                <c:pt idx="55" formatCode="General">
                  <c:v>283.68</c:v>
                </c:pt>
                <c:pt idx="56" formatCode="General">
                  <c:v>276.48</c:v>
                </c:pt>
                <c:pt idx="57" formatCode="General">
                  <c:v>279.36</c:v>
                </c:pt>
                <c:pt idx="58" formatCode="General">
                  <c:v>269.27999999999997</c:v>
                </c:pt>
                <c:pt idx="59" formatCode="General">
                  <c:v>272.16000000000003</c:v>
                </c:pt>
                <c:pt idx="60" formatCode="General">
                  <c:v>269.27999999999997</c:v>
                </c:pt>
                <c:pt idx="61" formatCode="General">
                  <c:v>267.83999999999997</c:v>
                </c:pt>
                <c:pt idx="62" formatCode="General">
                  <c:v>266.39999999999998</c:v>
                </c:pt>
                <c:pt idx="63" formatCode="General">
                  <c:v>256.32</c:v>
                </c:pt>
                <c:pt idx="64" formatCode="General">
                  <c:v>252</c:v>
                </c:pt>
                <c:pt idx="65" formatCode="General">
                  <c:v>239.04</c:v>
                </c:pt>
                <c:pt idx="66" formatCode="General">
                  <c:v>237.6</c:v>
                </c:pt>
                <c:pt idx="67" formatCode="General">
                  <c:v>246.24</c:v>
                </c:pt>
                <c:pt idx="68" formatCode="General">
                  <c:v>230.4</c:v>
                </c:pt>
                <c:pt idx="69" formatCode="General">
                  <c:v>216</c:v>
                </c:pt>
                <c:pt idx="70" formatCode="General">
                  <c:v>227.52</c:v>
                </c:pt>
                <c:pt idx="71" formatCode="General">
                  <c:v>236.16</c:v>
                </c:pt>
                <c:pt idx="72" formatCode="General">
                  <c:v>254.88</c:v>
                </c:pt>
                <c:pt idx="73" formatCode="General">
                  <c:v>253.44</c:v>
                </c:pt>
                <c:pt idx="74" formatCode="General">
                  <c:v>252</c:v>
                </c:pt>
                <c:pt idx="75" formatCode="General">
                  <c:v>250.56</c:v>
                </c:pt>
                <c:pt idx="76" formatCode="General">
                  <c:v>252</c:v>
                </c:pt>
                <c:pt idx="77" formatCode="General">
                  <c:v>249.12</c:v>
                </c:pt>
                <c:pt idx="78" formatCode="General">
                  <c:v>243.36</c:v>
                </c:pt>
                <c:pt idx="79" formatCode="General">
                  <c:v>244.8</c:v>
                </c:pt>
                <c:pt idx="80" formatCode="General">
                  <c:v>197.28</c:v>
                </c:pt>
                <c:pt idx="81" formatCode="General">
                  <c:v>144</c:v>
                </c:pt>
                <c:pt idx="82" formatCode="General">
                  <c:v>139.68</c:v>
                </c:pt>
                <c:pt idx="83" formatCode="General">
                  <c:v>138.24</c:v>
                </c:pt>
                <c:pt idx="84" formatCode="General">
                  <c:v>135.36000000000001</c:v>
                </c:pt>
                <c:pt idx="85" formatCode="General">
                  <c:v>135.36000000000001</c:v>
                </c:pt>
                <c:pt idx="86" formatCode="General">
                  <c:v>113.76</c:v>
                </c:pt>
                <c:pt idx="87" formatCode="General">
                  <c:v>110.88</c:v>
                </c:pt>
                <c:pt idx="88" formatCode="General">
                  <c:v>110.88</c:v>
                </c:pt>
                <c:pt idx="89" formatCode="General">
                  <c:v>110.88</c:v>
                </c:pt>
                <c:pt idx="90" formatCode="General">
                  <c:v>109.44</c:v>
                </c:pt>
                <c:pt idx="91" formatCode="General">
                  <c:v>112.32</c:v>
                </c:pt>
                <c:pt idx="92" formatCode="General">
                  <c:v>109.44</c:v>
                </c:pt>
                <c:pt idx="93" formatCode="General">
                  <c:v>100.8</c:v>
                </c:pt>
                <c:pt idx="94" formatCode="General">
                  <c:v>100.8</c:v>
                </c:pt>
                <c:pt idx="95" formatCode="General">
                  <c:v>100.8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4DD1-41F9-B3EF-A2C39F51BAC7}"/>
            </c:ext>
          </c:extLst>
        </c:ser>
        <c:ser>
          <c:idx val="61"/>
          <c:order val="61"/>
          <c:tx>
            <c:strRef>
              <c:f>'Sept 2019 and 2021'!$D$65</c:f>
              <c:strCache>
                <c:ptCount val="1"/>
                <c:pt idx="0">
                  <c:v>Monday Sep 02, 2019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2021'!$E$65:$CV$65</c:f>
              <c:numCache>
                <c:formatCode>0</c:formatCode>
                <c:ptCount val="96"/>
                <c:pt idx="0">
                  <c:v>0</c:v>
                </c:pt>
                <c:pt idx="1">
                  <c:v>100.8</c:v>
                </c:pt>
                <c:pt idx="2">
                  <c:v>100.8</c:v>
                </c:pt>
                <c:pt idx="3" formatCode="General">
                  <c:v>103.68</c:v>
                </c:pt>
                <c:pt idx="4">
                  <c:v>106.56</c:v>
                </c:pt>
                <c:pt idx="5">
                  <c:v>109.44</c:v>
                </c:pt>
                <c:pt idx="6">
                  <c:v>109.44</c:v>
                </c:pt>
                <c:pt idx="7" formatCode="General">
                  <c:v>102.24</c:v>
                </c:pt>
                <c:pt idx="8">
                  <c:v>102.24</c:v>
                </c:pt>
                <c:pt idx="9">
                  <c:v>95.04</c:v>
                </c:pt>
                <c:pt idx="10">
                  <c:v>93.6</c:v>
                </c:pt>
                <c:pt idx="11" formatCode="General">
                  <c:v>118.08</c:v>
                </c:pt>
                <c:pt idx="12">
                  <c:v>128.16</c:v>
                </c:pt>
                <c:pt idx="13">
                  <c:v>132.47999999999999</c:v>
                </c:pt>
                <c:pt idx="14">
                  <c:v>135.36000000000001</c:v>
                </c:pt>
                <c:pt idx="15" formatCode="General">
                  <c:v>135.36000000000001</c:v>
                </c:pt>
                <c:pt idx="16">
                  <c:v>126.72</c:v>
                </c:pt>
                <c:pt idx="17">
                  <c:v>129.6</c:v>
                </c:pt>
                <c:pt idx="18">
                  <c:v>141.12</c:v>
                </c:pt>
                <c:pt idx="19" formatCode="General">
                  <c:v>161.28</c:v>
                </c:pt>
                <c:pt idx="20">
                  <c:v>220.32</c:v>
                </c:pt>
                <c:pt idx="21">
                  <c:v>221.76</c:v>
                </c:pt>
                <c:pt idx="22">
                  <c:v>223.2</c:v>
                </c:pt>
                <c:pt idx="23" formatCode="General">
                  <c:v>211.68</c:v>
                </c:pt>
                <c:pt idx="24">
                  <c:v>218.88</c:v>
                </c:pt>
                <c:pt idx="25">
                  <c:v>217.44</c:v>
                </c:pt>
                <c:pt idx="26">
                  <c:v>239.04</c:v>
                </c:pt>
                <c:pt idx="27" formatCode="General">
                  <c:v>236.16</c:v>
                </c:pt>
                <c:pt idx="28">
                  <c:v>243.36</c:v>
                </c:pt>
                <c:pt idx="29">
                  <c:v>239.04</c:v>
                </c:pt>
                <c:pt idx="30">
                  <c:v>233.28</c:v>
                </c:pt>
                <c:pt idx="31" formatCode="General">
                  <c:v>240.48</c:v>
                </c:pt>
                <c:pt idx="32">
                  <c:v>239.04</c:v>
                </c:pt>
                <c:pt idx="33">
                  <c:v>253.44</c:v>
                </c:pt>
                <c:pt idx="34">
                  <c:v>244.8</c:v>
                </c:pt>
                <c:pt idx="35" formatCode="General">
                  <c:v>273.60000000000002</c:v>
                </c:pt>
                <c:pt idx="36">
                  <c:v>275.04000000000002</c:v>
                </c:pt>
                <c:pt idx="37">
                  <c:v>286.56</c:v>
                </c:pt>
                <c:pt idx="38">
                  <c:v>286.56</c:v>
                </c:pt>
                <c:pt idx="39" formatCode="General">
                  <c:v>285.12</c:v>
                </c:pt>
                <c:pt idx="40">
                  <c:v>290.88</c:v>
                </c:pt>
                <c:pt idx="41">
                  <c:v>295.2</c:v>
                </c:pt>
                <c:pt idx="42">
                  <c:v>305.27999999999997</c:v>
                </c:pt>
                <c:pt idx="43" formatCode="General">
                  <c:v>305.27999999999997</c:v>
                </c:pt>
                <c:pt idx="44">
                  <c:v>316.8</c:v>
                </c:pt>
                <c:pt idx="45">
                  <c:v>335.52</c:v>
                </c:pt>
                <c:pt idx="46">
                  <c:v>342.72</c:v>
                </c:pt>
                <c:pt idx="47" formatCode="General">
                  <c:v>339.84</c:v>
                </c:pt>
                <c:pt idx="48">
                  <c:v>335.52</c:v>
                </c:pt>
                <c:pt idx="49">
                  <c:v>345.6</c:v>
                </c:pt>
                <c:pt idx="50">
                  <c:v>341.28</c:v>
                </c:pt>
                <c:pt idx="51" formatCode="General">
                  <c:v>347.04</c:v>
                </c:pt>
                <c:pt idx="52">
                  <c:v>349.92</c:v>
                </c:pt>
                <c:pt idx="53">
                  <c:v>361.44</c:v>
                </c:pt>
                <c:pt idx="54">
                  <c:v>349.92</c:v>
                </c:pt>
                <c:pt idx="55" formatCode="General">
                  <c:v>336.96</c:v>
                </c:pt>
                <c:pt idx="56">
                  <c:v>329.76</c:v>
                </c:pt>
                <c:pt idx="57">
                  <c:v>329.76</c:v>
                </c:pt>
                <c:pt idx="58">
                  <c:v>325.44</c:v>
                </c:pt>
                <c:pt idx="59" formatCode="General">
                  <c:v>322.56</c:v>
                </c:pt>
                <c:pt idx="60">
                  <c:v>322.56</c:v>
                </c:pt>
                <c:pt idx="61">
                  <c:v>306.72000000000003</c:v>
                </c:pt>
                <c:pt idx="62">
                  <c:v>290.88</c:v>
                </c:pt>
                <c:pt idx="63" formatCode="General">
                  <c:v>283.68</c:v>
                </c:pt>
                <c:pt idx="64">
                  <c:v>277.92</c:v>
                </c:pt>
                <c:pt idx="65">
                  <c:v>276.48</c:v>
                </c:pt>
                <c:pt idx="66">
                  <c:v>276.48</c:v>
                </c:pt>
                <c:pt idx="67" formatCode="General">
                  <c:v>266.39999999999998</c:v>
                </c:pt>
                <c:pt idx="68">
                  <c:v>260.64</c:v>
                </c:pt>
                <c:pt idx="69">
                  <c:v>244.8</c:v>
                </c:pt>
                <c:pt idx="70">
                  <c:v>247.68</c:v>
                </c:pt>
                <c:pt idx="71" formatCode="General">
                  <c:v>269.27999999999997</c:v>
                </c:pt>
                <c:pt idx="72">
                  <c:v>285.12</c:v>
                </c:pt>
                <c:pt idx="73">
                  <c:v>285.12</c:v>
                </c:pt>
                <c:pt idx="74">
                  <c:v>272.16000000000003</c:v>
                </c:pt>
                <c:pt idx="75" formatCode="General">
                  <c:v>270.72000000000003</c:v>
                </c:pt>
                <c:pt idx="76">
                  <c:v>266.39999999999998</c:v>
                </c:pt>
                <c:pt idx="77">
                  <c:v>264.95999999999998</c:v>
                </c:pt>
                <c:pt idx="78">
                  <c:v>263.52</c:v>
                </c:pt>
                <c:pt idx="79" formatCode="General">
                  <c:v>262.08</c:v>
                </c:pt>
                <c:pt idx="80">
                  <c:v>259.2</c:v>
                </c:pt>
                <c:pt idx="81">
                  <c:v>266.39999999999998</c:v>
                </c:pt>
                <c:pt idx="82">
                  <c:v>253.44</c:v>
                </c:pt>
                <c:pt idx="83" formatCode="General">
                  <c:v>264.95999999999998</c:v>
                </c:pt>
                <c:pt idx="84">
                  <c:v>198.72</c:v>
                </c:pt>
                <c:pt idx="85">
                  <c:v>152.63999999999999</c:v>
                </c:pt>
                <c:pt idx="86">
                  <c:v>144</c:v>
                </c:pt>
                <c:pt idx="87" formatCode="General">
                  <c:v>146.88</c:v>
                </c:pt>
                <c:pt idx="88">
                  <c:v>146.88</c:v>
                </c:pt>
                <c:pt idx="89">
                  <c:v>145.44</c:v>
                </c:pt>
                <c:pt idx="90">
                  <c:v>129.6</c:v>
                </c:pt>
                <c:pt idx="91" formatCode="General">
                  <c:v>123.84</c:v>
                </c:pt>
                <c:pt idx="92">
                  <c:v>122.4</c:v>
                </c:pt>
                <c:pt idx="93">
                  <c:v>126.72</c:v>
                </c:pt>
                <c:pt idx="94">
                  <c:v>123.84</c:v>
                </c:pt>
                <c:pt idx="95" formatCode="General">
                  <c:v>119.52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4DD1-41F9-B3EF-A2C39F51BAC7}"/>
            </c:ext>
          </c:extLst>
        </c:ser>
        <c:ser>
          <c:idx val="62"/>
          <c:order val="62"/>
          <c:tx>
            <c:strRef>
              <c:f>'Sept 2019 and 2021'!$D$66</c:f>
              <c:strCache>
                <c:ptCount val="1"/>
                <c:pt idx="0">
                  <c:v>Tuesday Sep 03, 2019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2021'!$E$66:$CV$66</c:f>
              <c:numCache>
                <c:formatCode>0</c:formatCode>
                <c:ptCount val="96"/>
                <c:pt idx="0">
                  <c:v>0</c:v>
                </c:pt>
                <c:pt idx="1">
                  <c:v>112.32</c:v>
                </c:pt>
                <c:pt idx="2">
                  <c:v>105.12</c:v>
                </c:pt>
                <c:pt idx="3" formatCode="General">
                  <c:v>100.8</c:v>
                </c:pt>
                <c:pt idx="4">
                  <c:v>108</c:v>
                </c:pt>
                <c:pt idx="5">
                  <c:v>102.24</c:v>
                </c:pt>
                <c:pt idx="6">
                  <c:v>112.32</c:v>
                </c:pt>
                <c:pt idx="7" formatCode="General">
                  <c:v>118.08</c:v>
                </c:pt>
                <c:pt idx="8">
                  <c:v>113.76</c:v>
                </c:pt>
                <c:pt idx="9">
                  <c:v>115.2</c:v>
                </c:pt>
                <c:pt idx="10">
                  <c:v>115.2</c:v>
                </c:pt>
                <c:pt idx="11" formatCode="General">
                  <c:v>131.04</c:v>
                </c:pt>
                <c:pt idx="12">
                  <c:v>141.12</c:v>
                </c:pt>
                <c:pt idx="13">
                  <c:v>132.47999999999999</c:v>
                </c:pt>
                <c:pt idx="14">
                  <c:v>133.91999999999999</c:v>
                </c:pt>
                <c:pt idx="15" formatCode="General">
                  <c:v>132.47999999999999</c:v>
                </c:pt>
                <c:pt idx="16">
                  <c:v>133.91999999999999</c:v>
                </c:pt>
                <c:pt idx="17">
                  <c:v>135.36000000000001</c:v>
                </c:pt>
                <c:pt idx="18">
                  <c:v>139.68</c:v>
                </c:pt>
                <c:pt idx="19" formatCode="General">
                  <c:v>158.4</c:v>
                </c:pt>
                <c:pt idx="20">
                  <c:v>247.68</c:v>
                </c:pt>
                <c:pt idx="21">
                  <c:v>252</c:v>
                </c:pt>
                <c:pt idx="22">
                  <c:v>244.8</c:v>
                </c:pt>
                <c:pt idx="23" formatCode="General">
                  <c:v>226.08</c:v>
                </c:pt>
                <c:pt idx="24">
                  <c:v>233.28</c:v>
                </c:pt>
                <c:pt idx="25">
                  <c:v>244.8</c:v>
                </c:pt>
                <c:pt idx="26">
                  <c:v>244.8</c:v>
                </c:pt>
                <c:pt idx="27" formatCode="General">
                  <c:v>239.04</c:v>
                </c:pt>
                <c:pt idx="28">
                  <c:v>256.32</c:v>
                </c:pt>
                <c:pt idx="29">
                  <c:v>256.32</c:v>
                </c:pt>
                <c:pt idx="30">
                  <c:v>247.68</c:v>
                </c:pt>
                <c:pt idx="31" formatCode="General">
                  <c:v>257.76</c:v>
                </c:pt>
                <c:pt idx="32">
                  <c:v>262.08</c:v>
                </c:pt>
                <c:pt idx="33">
                  <c:v>279.36</c:v>
                </c:pt>
                <c:pt idx="34">
                  <c:v>275.04000000000002</c:v>
                </c:pt>
                <c:pt idx="35" formatCode="General">
                  <c:v>283.68</c:v>
                </c:pt>
                <c:pt idx="36">
                  <c:v>295.2</c:v>
                </c:pt>
                <c:pt idx="37">
                  <c:v>305.27999999999997</c:v>
                </c:pt>
                <c:pt idx="38">
                  <c:v>309.60000000000002</c:v>
                </c:pt>
                <c:pt idx="39" formatCode="General">
                  <c:v>312.48</c:v>
                </c:pt>
                <c:pt idx="40">
                  <c:v>326.88</c:v>
                </c:pt>
                <c:pt idx="41">
                  <c:v>335.52</c:v>
                </c:pt>
                <c:pt idx="42">
                  <c:v>336.96</c:v>
                </c:pt>
                <c:pt idx="43" formatCode="General">
                  <c:v>335.52</c:v>
                </c:pt>
                <c:pt idx="44">
                  <c:v>341.28</c:v>
                </c:pt>
                <c:pt idx="45">
                  <c:v>344.16</c:v>
                </c:pt>
                <c:pt idx="46">
                  <c:v>339.84</c:v>
                </c:pt>
                <c:pt idx="47" formatCode="General">
                  <c:v>332.64</c:v>
                </c:pt>
                <c:pt idx="48">
                  <c:v>339.84</c:v>
                </c:pt>
                <c:pt idx="49">
                  <c:v>338.4</c:v>
                </c:pt>
                <c:pt idx="50">
                  <c:v>335.52</c:v>
                </c:pt>
                <c:pt idx="51" formatCode="General">
                  <c:v>338.4</c:v>
                </c:pt>
                <c:pt idx="52">
                  <c:v>352.8</c:v>
                </c:pt>
                <c:pt idx="53">
                  <c:v>348.48</c:v>
                </c:pt>
                <c:pt idx="54">
                  <c:v>349.92</c:v>
                </c:pt>
                <c:pt idx="55" formatCode="General">
                  <c:v>362.88</c:v>
                </c:pt>
                <c:pt idx="56">
                  <c:v>367.2</c:v>
                </c:pt>
                <c:pt idx="57">
                  <c:v>360</c:v>
                </c:pt>
                <c:pt idx="58">
                  <c:v>361.44</c:v>
                </c:pt>
                <c:pt idx="59" formatCode="General">
                  <c:v>344.16</c:v>
                </c:pt>
                <c:pt idx="60">
                  <c:v>345.6</c:v>
                </c:pt>
                <c:pt idx="61">
                  <c:v>342.72</c:v>
                </c:pt>
                <c:pt idx="62">
                  <c:v>341.28</c:v>
                </c:pt>
                <c:pt idx="63" formatCode="General">
                  <c:v>321.12</c:v>
                </c:pt>
                <c:pt idx="64">
                  <c:v>322.56</c:v>
                </c:pt>
                <c:pt idx="65">
                  <c:v>318.24</c:v>
                </c:pt>
                <c:pt idx="66">
                  <c:v>313.92</c:v>
                </c:pt>
                <c:pt idx="67" formatCode="General">
                  <c:v>311.04000000000002</c:v>
                </c:pt>
                <c:pt idx="68">
                  <c:v>299.52</c:v>
                </c:pt>
                <c:pt idx="69">
                  <c:v>289.44</c:v>
                </c:pt>
                <c:pt idx="70">
                  <c:v>288</c:v>
                </c:pt>
                <c:pt idx="71" formatCode="General">
                  <c:v>290.88</c:v>
                </c:pt>
                <c:pt idx="72">
                  <c:v>299.52</c:v>
                </c:pt>
                <c:pt idx="73">
                  <c:v>300.95999999999998</c:v>
                </c:pt>
                <c:pt idx="74">
                  <c:v>292.32</c:v>
                </c:pt>
                <c:pt idx="75" formatCode="General">
                  <c:v>292.32</c:v>
                </c:pt>
                <c:pt idx="76">
                  <c:v>293.76</c:v>
                </c:pt>
                <c:pt idx="77">
                  <c:v>293.76</c:v>
                </c:pt>
                <c:pt idx="78">
                  <c:v>290.88</c:v>
                </c:pt>
                <c:pt idx="79" formatCode="General">
                  <c:v>288</c:v>
                </c:pt>
                <c:pt idx="80">
                  <c:v>276.48</c:v>
                </c:pt>
                <c:pt idx="81">
                  <c:v>276.48</c:v>
                </c:pt>
                <c:pt idx="82">
                  <c:v>275.04000000000002</c:v>
                </c:pt>
                <c:pt idx="83" formatCode="General">
                  <c:v>276.48</c:v>
                </c:pt>
                <c:pt idx="84">
                  <c:v>205.92</c:v>
                </c:pt>
                <c:pt idx="85">
                  <c:v>146.88</c:v>
                </c:pt>
                <c:pt idx="86">
                  <c:v>146.88</c:v>
                </c:pt>
                <c:pt idx="87" formatCode="General">
                  <c:v>145.44</c:v>
                </c:pt>
                <c:pt idx="88">
                  <c:v>148.32</c:v>
                </c:pt>
                <c:pt idx="89">
                  <c:v>151.19999999999999</c:v>
                </c:pt>
                <c:pt idx="90">
                  <c:v>126.72</c:v>
                </c:pt>
                <c:pt idx="91" formatCode="General">
                  <c:v>125.28</c:v>
                </c:pt>
                <c:pt idx="92">
                  <c:v>122.4</c:v>
                </c:pt>
                <c:pt idx="93">
                  <c:v>120.96</c:v>
                </c:pt>
                <c:pt idx="94">
                  <c:v>116.64</c:v>
                </c:pt>
                <c:pt idx="95" formatCode="General">
                  <c:v>110.88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4DD1-41F9-B3EF-A2C39F51BAC7}"/>
            </c:ext>
          </c:extLst>
        </c:ser>
        <c:ser>
          <c:idx val="63"/>
          <c:order val="63"/>
          <c:tx>
            <c:strRef>
              <c:f>'Sept 2019 and 2021'!$D$67</c:f>
              <c:strCache>
                <c:ptCount val="1"/>
                <c:pt idx="0">
                  <c:v>Wednesday Sep 04, 2019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2021'!$E$67:$CV$67</c:f>
              <c:numCache>
                <c:formatCode>0</c:formatCode>
                <c:ptCount val="96"/>
                <c:pt idx="0">
                  <c:v>0</c:v>
                </c:pt>
                <c:pt idx="1">
                  <c:v>102.24</c:v>
                </c:pt>
                <c:pt idx="2">
                  <c:v>106.56</c:v>
                </c:pt>
                <c:pt idx="3" formatCode="General">
                  <c:v>116.64</c:v>
                </c:pt>
                <c:pt idx="4">
                  <c:v>116.64</c:v>
                </c:pt>
                <c:pt idx="5">
                  <c:v>116.64</c:v>
                </c:pt>
                <c:pt idx="6">
                  <c:v>110.88</c:v>
                </c:pt>
                <c:pt idx="7" formatCode="General">
                  <c:v>116.64</c:v>
                </c:pt>
                <c:pt idx="8">
                  <c:v>113.76</c:v>
                </c:pt>
                <c:pt idx="9">
                  <c:v>106.56</c:v>
                </c:pt>
                <c:pt idx="10">
                  <c:v>118.08</c:v>
                </c:pt>
                <c:pt idx="11" formatCode="General">
                  <c:v>131.04</c:v>
                </c:pt>
                <c:pt idx="12">
                  <c:v>135.36000000000001</c:v>
                </c:pt>
                <c:pt idx="13">
                  <c:v>142.56</c:v>
                </c:pt>
                <c:pt idx="14">
                  <c:v>141.12</c:v>
                </c:pt>
                <c:pt idx="15" formatCode="General">
                  <c:v>133.91999999999999</c:v>
                </c:pt>
                <c:pt idx="16">
                  <c:v>123.84</c:v>
                </c:pt>
                <c:pt idx="17">
                  <c:v>120.96</c:v>
                </c:pt>
                <c:pt idx="18">
                  <c:v>125.28</c:v>
                </c:pt>
                <c:pt idx="19" formatCode="General">
                  <c:v>144</c:v>
                </c:pt>
                <c:pt idx="20">
                  <c:v>226.08</c:v>
                </c:pt>
                <c:pt idx="21">
                  <c:v>247.68</c:v>
                </c:pt>
                <c:pt idx="22">
                  <c:v>226.08</c:v>
                </c:pt>
                <c:pt idx="23" formatCode="General">
                  <c:v>211.68</c:v>
                </c:pt>
                <c:pt idx="24">
                  <c:v>220.32</c:v>
                </c:pt>
                <c:pt idx="25">
                  <c:v>243.36</c:v>
                </c:pt>
                <c:pt idx="26">
                  <c:v>243.36</c:v>
                </c:pt>
                <c:pt idx="27" formatCode="General">
                  <c:v>234.72</c:v>
                </c:pt>
                <c:pt idx="28">
                  <c:v>257.76</c:v>
                </c:pt>
                <c:pt idx="29">
                  <c:v>254.88</c:v>
                </c:pt>
                <c:pt idx="30">
                  <c:v>256.32</c:v>
                </c:pt>
                <c:pt idx="31" formatCode="General">
                  <c:v>233.28</c:v>
                </c:pt>
                <c:pt idx="32">
                  <c:v>239.04</c:v>
                </c:pt>
                <c:pt idx="33">
                  <c:v>259.2</c:v>
                </c:pt>
                <c:pt idx="34">
                  <c:v>257.76</c:v>
                </c:pt>
                <c:pt idx="35" formatCode="General">
                  <c:v>283.68</c:v>
                </c:pt>
                <c:pt idx="36">
                  <c:v>286.56</c:v>
                </c:pt>
                <c:pt idx="37">
                  <c:v>295.2</c:v>
                </c:pt>
                <c:pt idx="38">
                  <c:v>299.52</c:v>
                </c:pt>
                <c:pt idx="39" formatCode="General">
                  <c:v>311.04000000000002</c:v>
                </c:pt>
                <c:pt idx="40">
                  <c:v>316.8</c:v>
                </c:pt>
                <c:pt idx="41">
                  <c:v>332.64</c:v>
                </c:pt>
                <c:pt idx="42">
                  <c:v>345.6</c:v>
                </c:pt>
                <c:pt idx="43" formatCode="General">
                  <c:v>347.04</c:v>
                </c:pt>
                <c:pt idx="44">
                  <c:v>351.36</c:v>
                </c:pt>
                <c:pt idx="45">
                  <c:v>355.68</c:v>
                </c:pt>
                <c:pt idx="46">
                  <c:v>361.44</c:v>
                </c:pt>
                <c:pt idx="47" formatCode="General">
                  <c:v>371.52</c:v>
                </c:pt>
                <c:pt idx="48">
                  <c:v>370.08</c:v>
                </c:pt>
                <c:pt idx="49">
                  <c:v>370.08</c:v>
                </c:pt>
                <c:pt idx="50">
                  <c:v>372.96</c:v>
                </c:pt>
                <c:pt idx="51" formatCode="General">
                  <c:v>367.2</c:v>
                </c:pt>
                <c:pt idx="52">
                  <c:v>375.84</c:v>
                </c:pt>
                <c:pt idx="53">
                  <c:v>378.72</c:v>
                </c:pt>
                <c:pt idx="54">
                  <c:v>378.72</c:v>
                </c:pt>
                <c:pt idx="55" formatCode="General">
                  <c:v>358.56</c:v>
                </c:pt>
                <c:pt idx="56">
                  <c:v>342.72</c:v>
                </c:pt>
                <c:pt idx="57">
                  <c:v>332.64</c:v>
                </c:pt>
                <c:pt idx="58">
                  <c:v>325.44</c:v>
                </c:pt>
                <c:pt idx="59" formatCode="General">
                  <c:v>237.6</c:v>
                </c:pt>
                <c:pt idx="60">
                  <c:v>243.36</c:v>
                </c:pt>
                <c:pt idx="61">
                  <c:v>250.56</c:v>
                </c:pt>
                <c:pt idx="62">
                  <c:v>256.32</c:v>
                </c:pt>
                <c:pt idx="63" formatCode="General">
                  <c:v>231.84</c:v>
                </c:pt>
                <c:pt idx="64">
                  <c:v>236.16</c:v>
                </c:pt>
                <c:pt idx="65">
                  <c:v>237.6</c:v>
                </c:pt>
                <c:pt idx="66">
                  <c:v>249.12</c:v>
                </c:pt>
                <c:pt idx="67" formatCode="General">
                  <c:v>244.8</c:v>
                </c:pt>
                <c:pt idx="68">
                  <c:v>217.44</c:v>
                </c:pt>
                <c:pt idx="69">
                  <c:v>208.8</c:v>
                </c:pt>
                <c:pt idx="70">
                  <c:v>224.64</c:v>
                </c:pt>
                <c:pt idx="71" formatCode="General">
                  <c:v>256.32</c:v>
                </c:pt>
                <c:pt idx="72">
                  <c:v>276.48</c:v>
                </c:pt>
                <c:pt idx="73">
                  <c:v>322.56</c:v>
                </c:pt>
                <c:pt idx="74">
                  <c:v>322.56</c:v>
                </c:pt>
                <c:pt idx="75" formatCode="General">
                  <c:v>309.60000000000002</c:v>
                </c:pt>
                <c:pt idx="76">
                  <c:v>316.8</c:v>
                </c:pt>
                <c:pt idx="77">
                  <c:v>311.04000000000002</c:v>
                </c:pt>
                <c:pt idx="78">
                  <c:v>308.16000000000003</c:v>
                </c:pt>
                <c:pt idx="79" formatCode="General">
                  <c:v>298.08</c:v>
                </c:pt>
                <c:pt idx="80">
                  <c:v>289.44</c:v>
                </c:pt>
                <c:pt idx="81">
                  <c:v>285.12</c:v>
                </c:pt>
                <c:pt idx="82">
                  <c:v>279.36</c:v>
                </c:pt>
                <c:pt idx="83" formatCode="General">
                  <c:v>283.68</c:v>
                </c:pt>
                <c:pt idx="84">
                  <c:v>214.56</c:v>
                </c:pt>
                <c:pt idx="85">
                  <c:v>149.76</c:v>
                </c:pt>
                <c:pt idx="86">
                  <c:v>151.19999999999999</c:v>
                </c:pt>
                <c:pt idx="87" formatCode="General">
                  <c:v>146.88</c:v>
                </c:pt>
                <c:pt idx="88">
                  <c:v>149.76</c:v>
                </c:pt>
                <c:pt idx="89">
                  <c:v>159.84</c:v>
                </c:pt>
                <c:pt idx="90">
                  <c:v>149.76</c:v>
                </c:pt>
                <c:pt idx="91" formatCode="General">
                  <c:v>138.24</c:v>
                </c:pt>
                <c:pt idx="92">
                  <c:v>139.68</c:v>
                </c:pt>
                <c:pt idx="93">
                  <c:v>138.24</c:v>
                </c:pt>
                <c:pt idx="94">
                  <c:v>135.36000000000001</c:v>
                </c:pt>
                <c:pt idx="95" formatCode="General">
                  <c:v>131.04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4DD1-41F9-B3EF-A2C39F51BAC7}"/>
            </c:ext>
          </c:extLst>
        </c:ser>
        <c:ser>
          <c:idx val="64"/>
          <c:order val="64"/>
          <c:tx>
            <c:strRef>
              <c:f>'Sept 2019 and 2021'!$D$68</c:f>
              <c:strCache>
                <c:ptCount val="1"/>
                <c:pt idx="0">
                  <c:v>Thursday Sep 05, 2019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/>
            <a:sp3d>
              <a:contourClr>
                <a:srgbClr val="FF0000"/>
              </a:contourClr>
            </a:sp3d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2021'!$E$68:$CV$68</c:f>
              <c:numCache>
                <c:formatCode>0</c:formatCode>
                <c:ptCount val="96"/>
                <c:pt idx="0">
                  <c:v>0</c:v>
                </c:pt>
                <c:pt idx="1">
                  <c:v>133.91999999999999</c:v>
                </c:pt>
                <c:pt idx="2">
                  <c:v>129.6</c:v>
                </c:pt>
                <c:pt idx="3" formatCode="General">
                  <c:v>132.47999999999999</c:v>
                </c:pt>
                <c:pt idx="4">
                  <c:v>123.84</c:v>
                </c:pt>
                <c:pt idx="5">
                  <c:v>122.4</c:v>
                </c:pt>
                <c:pt idx="6">
                  <c:v>109.44</c:v>
                </c:pt>
                <c:pt idx="7" formatCode="General">
                  <c:v>113.76</c:v>
                </c:pt>
                <c:pt idx="8">
                  <c:v>115.2</c:v>
                </c:pt>
                <c:pt idx="9">
                  <c:v>113.76</c:v>
                </c:pt>
                <c:pt idx="10">
                  <c:v>118.08</c:v>
                </c:pt>
                <c:pt idx="11" formatCode="General">
                  <c:v>139.68</c:v>
                </c:pt>
                <c:pt idx="12">
                  <c:v>146.88</c:v>
                </c:pt>
                <c:pt idx="13">
                  <c:v>139.68</c:v>
                </c:pt>
                <c:pt idx="14">
                  <c:v>146.88</c:v>
                </c:pt>
                <c:pt idx="15" formatCode="General">
                  <c:v>139.68</c:v>
                </c:pt>
                <c:pt idx="16">
                  <c:v>146.88</c:v>
                </c:pt>
                <c:pt idx="17">
                  <c:v>146.88</c:v>
                </c:pt>
                <c:pt idx="18">
                  <c:v>152.63999999999999</c:v>
                </c:pt>
                <c:pt idx="19" formatCode="General">
                  <c:v>165.6</c:v>
                </c:pt>
                <c:pt idx="20">
                  <c:v>250.56</c:v>
                </c:pt>
                <c:pt idx="21">
                  <c:v>259.2</c:v>
                </c:pt>
                <c:pt idx="22">
                  <c:v>279.36</c:v>
                </c:pt>
                <c:pt idx="23" formatCode="General">
                  <c:v>257.76</c:v>
                </c:pt>
                <c:pt idx="24">
                  <c:v>252</c:v>
                </c:pt>
                <c:pt idx="25">
                  <c:v>241.92</c:v>
                </c:pt>
                <c:pt idx="26">
                  <c:v>266.39999999999998</c:v>
                </c:pt>
                <c:pt idx="27" formatCode="General">
                  <c:v>263.52</c:v>
                </c:pt>
                <c:pt idx="28">
                  <c:v>231.84</c:v>
                </c:pt>
                <c:pt idx="29">
                  <c:v>217.44</c:v>
                </c:pt>
                <c:pt idx="30">
                  <c:v>227.52</c:v>
                </c:pt>
                <c:pt idx="31" formatCode="General">
                  <c:v>236.16</c:v>
                </c:pt>
                <c:pt idx="32">
                  <c:v>254.88</c:v>
                </c:pt>
                <c:pt idx="33">
                  <c:v>250.56</c:v>
                </c:pt>
                <c:pt idx="34">
                  <c:v>266.39999999999998</c:v>
                </c:pt>
                <c:pt idx="35" formatCode="General">
                  <c:v>277.92</c:v>
                </c:pt>
                <c:pt idx="36">
                  <c:v>290.88</c:v>
                </c:pt>
                <c:pt idx="37">
                  <c:v>293.76</c:v>
                </c:pt>
                <c:pt idx="38">
                  <c:v>306.72000000000003</c:v>
                </c:pt>
                <c:pt idx="39" formatCode="General">
                  <c:v>309.60000000000002</c:v>
                </c:pt>
                <c:pt idx="40">
                  <c:v>305.27999999999997</c:v>
                </c:pt>
                <c:pt idx="41">
                  <c:v>313.92</c:v>
                </c:pt>
                <c:pt idx="42">
                  <c:v>324</c:v>
                </c:pt>
                <c:pt idx="43" formatCode="General">
                  <c:v>321.12</c:v>
                </c:pt>
                <c:pt idx="44">
                  <c:v>331.2</c:v>
                </c:pt>
                <c:pt idx="45">
                  <c:v>336.96</c:v>
                </c:pt>
                <c:pt idx="46">
                  <c:v>338.4</c:v>
                </c:pt>
                <c:pt idx="47" formatCode="General">
                  <c:v>349.92</c:v>
                </c:pt>
                <c:pt idx="48">
                  <c:v>352.8</c:v>
                </c:pt>
                <c:pt idx="49">
                  <c:v>338.4</c:v>
                </c:pt>
                <c:pt idx="50">
                  <c:v>341.28</c:v>
                </c:pt>
                <c:pt idx="51" formatCode="General">
                  <c:v>259.2</c:v>
                </c:pt>
                <c:pt idx="52">
                  <c:v>252</c:v>
                </c:pt>
                <c:pt idx="53">
                  <c:v>260.64</c:v>
                </c:pt>
                <c:pt idx="54">
                  <c:v>286.56</c:v>
                </c:pt>
                <c:pt idx="55" formatCode="General">
                  <c:v>269.27999999999997</c:v>
                </c:pt>
                <c:pt idx="56">
                  <c:v>267.83999999999997</c:v>
                </c:pt>
                <c:pt idx="57">
                  <c:v>264.95999999999998</c:v>
                </c:pt>
                <c:pt idx="58">
                  <c:v>269.27999999999997</c:v>
                </c:pt>
                <c:pt idx="59" formatCode="General">
                  <c:v>270.72000000000003</c:v>
                </c:pt>
                <c:pt idx="60">
                  <c:v>259.2</c:v>
                </c:pt>
                <c:pt idx="61">
                  <c:v>247.68</c:v>
                </c:pt>
                <c:pt idx="62">
                  <c:v>223.2</c:v>
                </c:pt>
                <c:pt idx="63" formatCode="General">
                  <c:v>257.76</c:v>
                </c:pt>
                <c:pt idx="64">
                  <c:v>257.76</c:v>
                </c:pt>
                <c:pt idx="65">
                  <c:v>243.36</c:v>
                </c:pt>
                <c:pt idx="66">
                  <c:v>227.52</c:v>
                </c:pt>
                <c:pt idx="67" formatCode="General">
                  <c:v>234.72</c:v>
                </c:pt>
                <c:pt idx="68">
                  <c:v>249.12</c:v>
                </c:pt>
                <c:pt idx="69">
                  <c:v>226.08</c:v>
                </c:pt>
                <c:pt idx="70">
                  <c:v>210.24</c:v>
                </c:pt>
                <c:pt idx="71" formatCode="General">
                  <c:v>223.2</c:v>
                </c:pt>
                <c:pt idx="72">
                  <c:v>285.12</c:v>
                </c:pt>
                <c:pt idx="73">
                  <c:v>302.39999999999998</c:v>
                </c:pt>
                <c:pt idx="74">
                  <c:v>309.60000000000002</c:v>
                </c:pt>
                <c:pt idx="75" formatCode="General">
                  <c:v>299.52</c:v>
                </c:pt>
                <c:pt idx="76">
                  <c:v>298.08</c:v>
                </c:pt>
                <c:pt idx="77">
                  <c:v>286.56</c:v>
                </c:pt>
                <c:pt idx="78">
                  <c:v>273.60000000000002</c:v>
                </c:pt>
                <c:pt idx="79" formatCode="General">
                  <c:v>275.04000000000002</c:v>
                </c:pt>
                <c:pt idx="80">
                  <c:v>269.27999999999997</c:v>
                </c:pt>
                <c:pt idx="81">
                  <c:v>270.72000000000003</c:v>
                </c:pt>
                <c:pt idx="82">
                  <c:v>269.27999999999997</c:v>
                </c:pt>
                <c:pt idx="83" formatCode="General">
                  <c:v>285.12</c:v>
                </c:pt>
                <c:pt idx="84">
                  <c:v>211.68</c:v>
                </c:pt>
                <c:pt idx="85">
                  <c:v>144</c:v>
                </c:pt>
                <c:pt idx="86">
                  <c:v>141.12</c:v>
                </c:pt>
                <c:pt idx="87" formatCode="General">
                  <c:v>139.68</c:v>
                </c:pt>
                <c:pt idx="88">
                  <c:v>136.80000000000001</c:v>
                </c:pt>
                <c:pt idx="89">
                  <c:v>135.36000000000001</c:v>
                </c:pt>
                <c:pt idx="90">
                  <c:v>120.96</c:v>
                </c:pt>
                <c:pt idx="91" formatCode="General">
                  <c:v>120.96</c:v>
                </c:pt>
                <c:pt idx="92">
                  <c:v>116.64</c:v>
                </c:pt>
                <c:pt idx="93">
                  <c:v>122.4</c:v>
                </c:pt>
                <c:pt idx="94">
                  <c:v>123.84</c:v>
                </c:pt>
                <c:pt idx="95" formatCode="General">
                  <c:v>125.28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4DD1-41F9-B3EF-A2C39F51BAC7}"/>
            </c:ext>
          </c:extLst>
        </c:ser>
        <c:ser>
          <c:idx val="65"/>
          <c:order val="65"/>
          <c:tx>
            <c:strRef>
              <c:f>'Sept 2019 and 2021'!$D$69</c:f>
              <c:strCache>
                <c:ptCount val="1"/>
                <c:pt idx="0">
                  <c:v>Friday Sep 06, 2019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2021'!$E$69:$CV$69</c:f>
              <c:numCache>
                <c:formatCode>0</c:formatCode>
                <c:ptCount val="96"/>
                <c:pt idx="0">
                  <c:v>0</c:v>
                </c:pt>
                <c:pt idx="1">
                  <c:v>125.28</c:v>
                </c:pt>
                <c:pt idx="2">
                  <c:v>122.4</c:v>
                </c:pt>
                <c:pt idx="3" formatCode="General">
                  <c:v>119.52</c:v>
                </c:pt>
                <c:pt idx="4">
                  <c:v>116.64</c:v>
                </c:pt>
                <c:pt idx="5">
                  <c:v>113.76</c:v>
                </c:pt>
                <c:pt idx="6">
                  <c:v>125.28</c:v>
                </c:pt>
                <c:pt idx="7" formatCode="General">
                  <c:v>116.64</c:v>
                </c:pt>
                <c:pt idx="8">
                  <c:v>112.32</c:v>
                </c:pt>
                <c:pt idx="9">
                  <c:v>105.12</c:v>
                </c:pt>
                <c:pt idx="10">
                  <c:v>105.12</c:v>
                </c:pt>
                <c:pt idx="11" formatCode="General">
                  <c:v>119.52</c:v>
                </c:pt>
                <c:pt idx="12">
                  <c:v>129.6</c:v>
                </c:pt>
                <c:pt idx="13">
                  <c:v>145.44</c:v>
                </c:pt>
                <c:pt idx="14">
                  <c:v>142.56</c:v>
                </c:pt>
                <c:pt idx="15" formatCode="General">
                  <c:v>139.68</c:v>
                </c:pt>
                <c:pt idx="16">
                  <c:v>141.12</c:v>
                </c:pt>
                <c:pt idx="17">
                  <c:v>135.36000000000001</c:v>
                </c:pt>
                <c:pt idx="18">
                  <c:v>135.36000000000001</c:v>
                </c:pt>
                <c:pt idx="19" formatCode="General">
                  <c:v>154.08000000000001</c:v>
                </c:pt>
                <c:pt idx="20">
                  <c:v>239.04</c:v>
                </c:pt>
                <c:pt idx="21">
                  <c:v>244.8</c:v>
                </c:pt>
                <c:pt idx="22">
                  <c:v>241.92</c:v>
                </c:pt>
                <c:pt idx="23" formatCode="General">
                  <c:v>227.52</c:v>
                </c:pt>
                <c:pt idx="24">
                  <c:v>226.08</c:v>
                </c:pt>
                <c:pt idx="25">
                  <c:v>247.68</c:v>
                </c:pt>
                <c:pt idx="26">
                  <c:v>247.68</c:v>
                </c:pt>
                <c:pt idx="27" formatCode="General">
                  <c:v>263.52</c:v>
                </c:pt>
                <c:pt idx="28">
                  <c:v>266.39999999999998</c:v>
                </c:pt>
                <c:pt idx="29">
                  <c:v>257.76</c:v>
                </c:pt>
                <c:pt idx="30">
                  <c:v>254.88</c:v>
                </c:pt>
                <c:pt idx="31" formatCode="General">
                  <c:v>250.56</c:v>
                </c:pt>
                <c:pt idx="32">
                  <c:v>272.16000000000003</c:v>
                </c:pt>
                <c:pt idx="33">
                  <c:v>275.04000000000002</c:v>
                </c:pt>
                <c:pt idx="34">
                  <c:v>283.68</c:v>
                </c:pt>
                <c:pt idx="35" formatCode="General">
                  <c:v>286.56</c:v>
                </c:pt>
                <c:pt idx="36">
                  <c:v>292.32</c:v>
                </c:pt>
                <c:pt idx="37">
                  <c:v>289.44</c:v>
                </c:pt>
                <c:pt idx="38">
                  <c:v>308.16000000000003</c:v>
                </c:pt>
                <c:pt idx="39" formatCode="General">
                  <c:v>313.92</c:v>
                </c:pt>
                <c:pt idx="40">
                  <c:v>316.8</c:v>
                </c:pt>
                <c:pt idx="41">
                  <c:v>324</c:v>
                </c:pt>
                <c:pt idx="42">
                  <c:v>332.64</c:v>
                </c:pt>
                <c:pt idx="43" formatCode="General">
                  <c:v>331.2</c:v>
                </c:pt>
                <c:pt idx="44">
                  <c:v>341.28</c:v>
                </c:pt>
                <c:pt idx="45">
                  <c:v>344.16</c:v>
                </c:pt>
                <c:pt idx="46">
                  <c:v>349.92</c:v>
                </c:pt>
                <c:pt idx="47" formatCode="General">
                  <c:v>347.04</c:v>
                </c:pt>
                <c:pt idx="48">
                  <c:v>338.4</c:v>
                </c:pt>
                <c:pt idx="49">
                  <c:v>342.72</c:v>
                </c:pt>
                <c:pt idx="50">
                  <c:v>335.52</c:v>
                </c:pt>
                <c:pt idx="51" formatCode="General">
                  <c:v>331.2</c:v>
                </c:pt>
                <c:pt idx="52">
                  <c:v>335.52</c:v>
                </c:pt>
                <c:pt idx="53">
                  <c:v>336.96</c:v>
                </c:pt>
                <c:pt idx="54">
                  <c:v>338.4</c:v>
                </c:pt>
                <c:pt idx="55" formatCode="General">
                  <c:v>329.76</c:v>
                </c:pt>
                <c:pt idx="56">
                  <c:v>326.88</c:v>
                </c:pt>
                <c:pt idx="57">
                  <c:v>315.36</c:v>
                </c:pt>
                <c:pt idx="58">
                  <c:v>311.04000000000002</c:v>
                </c:pt>
                <c:pt idx="59" formatCode="General">
                  <c:v>316.8</c:v>
                </c:pt>
                <c:pt idx="60">
                  <c:v>318.24</c:v>
                </c:pt>
                <c:pt idx="61">
                  <c:v>311.04000000000002</c:v>
                </c:pt>
                <c:pt idx="62">
                  <c:v>303.83999999999997</c:v>
                </c:pt>
                <c:pt idx="63" formatCode="General">
                  <c:v>224.64</c:v>
                </c:pt>
                <c:pt idx="64">
                  <c:v>217.44</c:v>
                </c:pt>
                <c:pt idx="65">
                  <c:v>216</c:v>
                </c:pt>
                <c:pt idx="66">
                  <c:v>237.6</c:v>
                </c:pt>
                <c:pt idx="67" formatCode="General">
                  <c:v>217.44</c:v>
                </c:pt>
                <c:pt idx="68">
                  <c:v>198.72</c:v>
                </c:pt>
                <c:pt idx="69">
                  <c:v>191.52</c:v>
                </c:pt>
                <c:pt idx="70">
                  <c:v>216</c:v>
                </c:pt>
                <c:pt idx="71" formatCode="General">
                  <c:v>237.6</c:v>
                </c:pt>
                <c:pt idx="72">
                  <c:v>237.6</c:v>
                </c:pt>
                <c:pt idx="73">
                  <c:v>247.68</c:v>
                </c:pt>
                <c:pt idx="74">
                  <c:v>263.52</c:v>
                </c:pt>
                <c:pt idx="75" formatCode="General">
                  <c:v>282.24</c:v>
                </c:pt>
                <c:pt idx="76">
                  <c:v>270.72000000000003</c:v>
                </c:pt>
                <c:pt idx="77">
                  <c:v>285.12</c:v>
                </c:pt>
                <c:pt idx="78">
                  <c:v>282.24</c:v>
                </c:pt>
                <c:pt idx="79" formatCode="General">
                  <c:v>279.36</c:v>
                </c:pt>
                <c:pt idx="80">
                  <c:v>279.36</c:v>
                </c:pt>
                <c:pt idx="81">
                  <c:v>272.16000000000003</c:v>
                </c:pt>
                <c:pt idx="82">
                  <c:v>275.04000000000002</c:v>
                </c:pt>
                <c:pt idx="83" formatCode="General">
                  <c:v>280.8</c:v>
                </c:pt>
                <c:pt idx="84">
                  <c:v>216</c:v>
                </c:pt>
                <c:pt idx="85">
                  <c:v>149.76</c:v>
                </c:pt>
                <c:pt idx="86">
                  <c:v>149.76</c:v>
                </c:pt>
                <c:pt idx="87" formatCode="General">
                  <c:v>148.32</c:v>
                </c:pt>
                <c:pt idx="88">
                  <c:v>149.76</c:v>
                </c:pt>
                <c:pt idx="89">
                  <c:v>142.56</c:v>
                </c:pt>
                <c:pt idx="90">
                  <c:v>123.84</c:v>
                </c:pt>
                <c:pt idx="91" formatCode="General">
                  <c:v>120.96</c:v>
                </c:pt>
                <c:pt idx="92">
                  <c:v>123.84</c:v>
                </c:pt>
                <c:pt idx="93">
                  <c:v>119.52</c:v>
                </c:pt>
                <c:pt idx="94">
                  <c:v>118.08</c:v>
                </c:pt>
                <c:pt idx="95" formatCode="General">
                  <c:v>112.32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4DD1-41F9-B3EF-A2C39F51BAC7}"/>
            </c:ext>
          </c:extLst>
        </c:ser>
        <c:ser>
          <c:idx val="66"/>
          <c:order val="66"/>
          <c:tx>
            <c:strRef>
              <c:f>'Sept 2019 and 2021'!$D$70</c:f>
              <c:strCache>
                <c:ptCount val="1"/>
                <c:pt idx="0">
                  <c:v>Saturday Sep 07, 2019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2021'!$E$70:$CV$70</c:f>
              <c:numCache>
                <c:formatCode>0</c:formatCode>
                <c:ptCount val="96"/>
                <c:pt idx="0">
                  <c:v>0</c:v>
                </c:pt>
                <c:pt idx="1">
                  <c:v>105.12</c:v>
                </c:pt>
                <c:pt idx="2">
                  <c:v>103.68</c:v>
                </c:pt>
                <c:pt idx="3" formatCode="General">
                  <c:v>103.68</c:v>
                </c:pt>
                <c:pt idx="4">
                  <c:v>102.24</c:v>
                </c:pt>
                <c:pt idx="5">
                  <c:v>110.88</c:v>
                </c:pt>
                <c:pt idx="6">
                  <c:v>112.32</c:v>
                </c:pt>
                <c:pt idx="7" formatCode="General">
                  <c:v>109.44</c:v>
                </c:pt>
                <c:pt idx="8">
                  <c:v>110.88</c:v>
                </c:pt>
                <c:pt idx="9">
                  <c:v>100.8</c:v>
                </c:pt>
                <c:pt idx="10">
                  <c:v>102.24</c:v>
                </c:pt>
                <c:pt idx="11" formatCode="General">
                  <c:v>99.36</c:v>
                </c:pt>
                <c:pt idx="12">
                  <c:v>108</c:v>
                </c:pt>
                <c:pt idx="13">
                  <c:v>110.88</c:v>
                </c:pt>
                <c:pt idx="14">
                  <c:v>106.56</c:v>
                </c:pt>
                <c:pt idx="15" formatCode="General">
                  <c:v>118.08</c:v>
                </c:pt>
                <c:pt idx="16">
                  <c:v>126.72</c:v>
                </c:pt>
                <c:pt idx="17">
                  <c:v>125.28</c:v>
                </c:pt>
                <c:pt idx="18">
                  <c:v>149.76</c:v>
                </c:pt>
                <c:pt idx="19" formatCode="General">
                  <c:v>168.48</c:v>
                </c:pt>
                <c:pt idx="20">
                  <c:v>240.48</c:v>
                </c:pt>
                <c:pt idx="21">
                  <c:v>241.92</c:v>
                </c:pt>
                <c:pt idx="22">
                  <c:v>233.28</c:v>
                </c:pt>
                <c:pt idx="23" formatCode="General">
                  <c:v>214.56</c:v>
                </c:pt>
                <c:pt idx="24">
                  <c:v>216</c:v>
                </c:pt>
                <c:pt idx="25">
                  <c:v>227.52</c:v>
                </c:pt>
                <c:pt idx="26">
                  <c:v>227.52</c:v>
                </c:pt>
                <c:pt idx="27" formatCode="General">
                  <c:v>243.36</c:v>
                </c:pt>
                <c:pt idx="28">
                  <c:v>241.92</c:v>
                </c:pt>
                <c:pt idx="29">
                  <c:v>246.24</c:v>
                </c:pt>
                <c:pt idx="30">
                  <c:v>230.4</c:v>
                </c:pt>
                <c:pt idx="31" formatCode="General">
                  <c:v>230.4</c:v>
                </c:pt>
                <c:pt idx="32">
                  <c:v>240.48</c:v>
                </c:pt>
                <c:pt idx="33">
                  <c:v>239.04</c:v>
                </c:pt>
                <c:pt idx="34">
                  <c:v>246.24</c:v>
                </c:pt>
                <c:pt idx="35" formatCode="General">
                  <c:v>246.24</c:v>
                </c:pt>
                <c:pt idx="36">
                  <c:v>256.32</c:v>
                </c:pt>
                <c:pt idx="37">
                  <c:v>253.44</c:v>
                </c:pt>
                <c:pt idx="38">
                  <c:v>267.83999999999997</c:v>
                </c:pt>
                <c:pt idx="39" formatCode="General">
                  <c:v>273.60000000000002</c:v>
                </c:pt>
                <c:pt idx="40">
                  <c:v>280.8</c:v>
                </c:pt>
                <c:pt idx="41">
                  <c:v>289.44</c:v>
                </c:pt>
                <c:pt idx="42">
                  <c:v>286.56</c:v>
                </c:pt>
                <c:pt idx="43" formatCode="General">
                  <c:v>293.76</c:v>
                </c:pt>
                <c:pt idx="44">
                  <c:v>296.64</c:v>
                </c:pt>
                <c:pt idx="45">
                  <c:v>298.08</c:v>
                </c:pt>
                <c:pt idx="46">
                  <c:v>318.24</c:v>
                </c:pt>
                <c:pt idx="47" formatCode="General">
                  <c:v>322.56</c:v>
                </c:pt>
                <c:pt idx="48">
                  <c:v>318.24</c:v>
                </c:pt>
                <c:pt idx="49">
                  <c:v>329.76</c:v>
                </c:pt>
                <c:pt idx="50">
                  <c:v>326.88</c:v>
                </c:pt>
                <c:pt idx="51" formatCode="General">
                  <c:v>334.08</c:v>
                </c:pt>
                <c:pt idx="52">
                  <c:v>341.28</c:v>
                </c:pt>
                <c:pt idx="53">
                  <c:v>334.08</c:v>
                </c:pt>
                <c:pt idx="54">
                  <c:v>326.88</c:v>
                </c:pt>
                <c:pt idx="55" formatCode="General">
                  <c:v>316.8</c:v>
                </c:pt>
                <c:pt idx="56">
                  <c:v>324</c:v>
                </c:pt>
                <c:pt idx="57">
                  <c:v>311.04000000000002</c:v>
                </c:pt>
                <c:pt idx="58">
                  <c:v>312.48</c:v>
                </c:pt>
                <c:pt idx="59" formatCode="General">
                  <c:v>302.39999999999998</c:v>
                </c:pt>
                <c:pt idx="60">
                  <c:v>308.16000000000003</c:v>
                </c:pt>
                <c:pt idx="61">
                  <c:v>298.08</c:v>
                </c:pt>
                <c:pt idx="62">
                  <c:v>279.36</c:v>
                </c:pt>
                <c:pt idx="63" formatCode="General">
                  <c:v>282.24</c:v>
                </c:pt>
                <c:pt idx="64">
                  <c:v>276.48</c:v>
                </c:pt>
                <c:pt idx="65">
                  <c:v>276.48</c:v>
                </c:pt>
                <c:pt idx="66">
                  <c:v>267.83999999999997</c:v>
                </c:pt>
                <c:pt idx="67" formatCode="General">
                  <c:v>246.24</c:v>
                </c:pt>
                <c:pt idx="68">
                  <c:v>233.28</c:v>
                </c:pt>
                <c:pt idx="69">
                  <c:v>228.96</c:v>
                </c:pt>
                <c:pt idx="70">
                  <c:v>236.16</c:v>
                </c:pt>
                <c:pt idx="71" formatCode="General">
                  <c:v>250.56</c:v>
                </c:pt>
                <c:pt idx="72">
                  <c:v>282.24</c:v>
                </c:pt>
                <c:pt idx="73">
                  <c:v>276.48</c:v>
                </c:pt>
                <c:pt idx="74">
                  <c:v>257.76</c:v>
                </c:pt>
                <c:pt idx="75" formatCode="General">
                  <c:v>257.76</c:v>
                </c:pt>
                <c:pt idx="76">
                  <c:v>249.12</c:v>
                </c:pt>
                <c:pt idx="77">
                  <c:v>247.68</c:v>
                </c:pt>
                <c:pt idx="78">
                  <c:v>249.12</c:v>
                </c:pt>
                <c:pt idx="79" formatCode="General">
                  <c:v>250.56</c:v>
                </c:pt>
                <c:pt idx="80">
                  <c:v>249.12</c:v>
                </c:pt>
                <c:pt idx="81">
                  <c:v>253.44</c:v>
                </c:pt>
                <c:pt idx="82">
                  <c:v>244.8</c:v>
                </c:pt>
                <c:pt idx="83" formatCode="General">
                  <c:v>240.48</c:v>
                </c:pt>
                <c:pt idx="84">
                  <c:v>187.2</c:v>
                </c:pt>
                <c:pt idx="85">
                  <c:v>138.24</c:v>
                </c:pt>
                <c:pt idx="86">
                  <c:v>135.36000000000001</c:v>
                </c:pt>
                <c:pt idx="87" formatCode="General">
                  <c:v>126.72</c:v>
                </c:pt>
                <c:pt idx="88">
                  <c:v>122.4</c:v>
                </c:pt>
                <c:pt idx="89">
                  <c:v>125.28</c:v>
                </c:pt>
                <c:pt idx="90">
                  <c:v>105.12</c:v>
                </c:pt>
                <c:pt idx="91" formatCode="General">
                  <c:v>102.24</c:v>
                </c:pt>
                <c:pt idx="92">
                  <c:v>102.24</c:v>
                </c:pt>
                <c:pt idx="93">
                  <c:v>102.24</c:v>
                </c:pt>
                <c:pt idx="94">
                  <c:v>100.8</c:v>
                </c:pt>
                <c:pt idx="95" formatCode="General">
                  <c:v>103.68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4DD1-41F9-B3EF-A2C39F51BAC7}"/>
            </c:ext>
          </c:extLst>
        </c:ser>
        <c:ser>
          <c:idx val="67"/>
          <c:order val="67"/>
          <c:tx>
            <c:strRef>
              <c:f>'Sept 2019 and 2021'!$D$71</c:f>
              <c:strCache>
                <c:ptCount val="1"/>
                <c:pt idx="0">
                  <c:v>Sunday Sep 08, 2019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2021'!$E$71:$CV$71</c:f>
              <c:numCache>
                <c:formatCode>0</c:formatCode>
                <c:ptCount val="96"/>
                <c:pt idx="0">
                  <c:v>0</c:v>
                </c:pt>
                <c:pt idx="1">
                  <c:v>108</c:v>
                </c:pt>
                <c:pt idx="2">
                  <c:v>100.8</c:v>
                </c:pt>
                <c:pt idx="3" formatCode="General">
                  <c:v>93.6</c:v>
                </c:pt>
                <c:pt idx="4">
                  <c:v>89.28</c:v>
                </c:pt>
                <c:pt idx="5">
                  <c:v>92.16</c:v>
                </c:pt>
                <c:pt idx="6">
                  <c:v>99.36</c:v>
                </c:pt>
                <c:pt idx="7" formatCode="General">
                  <c:v>100.8</c:v>
                </c:pt>
                <c:pt idx="8">
                  <c:v>99.36</c:v>
                </c:pt>
                <c:pt idx="9">
                  <c:v>102.24</c:v>
                </c:pt>
                <c:pt idx="10">
                  <c:v>99.36</c:v>
                </c:pt>
                <c:pt idx="11" formatCode="General">
                  <c:v>97.92</c:v>
                </c:pt>
                <c:pt idx="12">
                  <c:v>92.16</c:v>
                </c:pt>
                <c:pt idx="13">
                  <c:v>95.04</c:v>
                </c:pt>
                <c:pt idx="14">
                  <c:v>105.12</c:v>
                </c:pt>
                <c:pt idx="15" formatCode="General">
                  <c:v>125.28</c:v>
                </c:pt>
                <c:pt idx="16">
                  <c:v>96.48</c:v>
                </c:pt>
                <c:pt idx="17">
                  <c:v>38.880000000000003</c:v>
                </c:pt>
                <c:pt idx="18">
                  <c:v>37.44</c:v>
                </c:pt>
                <c:pt idx="19" formatCode="General">
                  <c:v>84.96</c:v>
                </c:pt>
                <c:pt idx="20">
                  <c:v>116.64</c:v>
                </c:pt>
                <c:pt idx="21">
                  <c:v>115.2</c:v>
                </c:pt>
                <c:pt idx="22">
                  <c:v>126.72</c:v>
                </c:pt>
                <c:pt idx="23" formatCode="General">
                  <c:v>113.76</c:v>
                </c:pt>
                <c:pt idx="24">
                  <c:v>175.68</c:v>
                </c:pt>
                <c:pt idx="25">
                  <c:v>188.64</c:v>
                </c:pt>
                <c:pt idx="26">
                  <c:v>205.92</c:v>
                </c:pt>
                <c:pt idx="27" formatCode="General">
                  <c:v>190.08</c:v>
                </c:pt>
                <c:pt idx="28">
                  <c:v>171.36</c:v>
                </c:pt>
                <c:pt idx="29">
                  <c:v>175.68</c:v>
                </c:pt>
                <c:pt idx="30">
                  <c:v>191.52</c:v>
                </c:pt>
                <c:pt idx="31" formatCode="General">
                  <c:v>187.2</c:v>
                </c:pt>
                <c:pt idx="32">
                  <c:v>197.28</c:v>
                </c:pt>
                <c:pt idx="33">
                  <c:v>192.96</c:v>
                </c:pt>
                <c:pt idx="34">
                  <c:v>198.72</c:v>
                </c:pt>
                <c:pt idx="35" formatCode="General">
                  <c:v>213.12</c:v>
                </c:pt>
                <c:pt idx="36">
                  <c:v>201.6</c:v>
                </c:pt>
                <c:pt idx="37">
                  <c:v>200.16</c:v>
                </c:pt>
                <c:pt idx="38">
                  <c:v>227.52</c:v>
                </c:pt>
                <c:pt idx="39" formatCode="General">
                  <c:v>227.52</c:v>
                </c:pt>
                <c:pt idx="40">
                  <c:v>239.04</c:v>
                </c:pt>
                <c:pt idx="41">
                  <c:v>249.12</c:v>
                </c:pt>
                <c:pt idx="42">
                  <c:v>241.92</c:v>
                </c:pt>
                <c:pt idx="43" formatCode="General">
                  <c:v>244.8</c:v>
                </c:pt>
                <c:pt idx="44">
                  <c:v>247.68</c:v>
                </c:pt>
                <c:pt idx="45">
                  <c:v>243.36</c:v>
                </c:pt>
                <c:pt idx="46">
                  <c:v>262.08</c:v>
                </c:pt>
                <c:pt idx="47" formatCode="General">
                  <c:v>267.83999999999997</c:v>
                </c:pt>
                <c:pt idx="48">
                  <c:v>267.83999999999997</c:v>
                </c:pt>
                <c:pt idx="49">
                  <c:v>270.72000000000003</c:v>
                </c:pt>
                <c:pt idx="50">
                  <c:v>267.83999999999997</c:v>
                </c:pt>
                <c:pt idx="51" formatCode="General">
                  <c:v>269.27999999999997</c:v>
                </c:pt>
                <c:pt idx="52">
                  <c:v>270.72000000000003</c:v>
                </c:pt>
                <c:pt idx="53">
                  <c:v>263.52</c:v>
                </c:pt>
                <c:pt idx="54">
                  <c:v>266.39999999999998</c:v>
                </c:pt>
                <c:pt idx="55" formatCode="General">
                  <c:v>264.95999999999998</c:v>
                </c:pt>
                <c:pt idx="56">
                  <c:v>260.64</c:v>
                </c:pt>
                <c:pt idx="57">
                  <c:v>264.95999999999998</c:v>
                </c:pt>
                <c:pt idx="58">
                  <c:v>264.95999999999998</c:v>
                </c:pt>
                <c:pt idx="59" formatCode="General">
                  <c:v>264.95999999999998</c:v>
                </c:pt>
                <c:pt idx="60">
                  <c:v>259.2</c:v>
                </c:pt>
                <c:pt idx="61">
                  <c:v>256.32</c:v>
                </c:pt>
                <c:pt idx="62">
                  <c:v>244.8</c:v>
                </c:pt>
                <c:pt idx="63" formatCode="General">
                  <c:v>241.92</c:v>
                </c:pt>
                <c:pt idx="64">
                  <c:v>227.52</c:v>
                </c:pt>
                <c:pt idx="65">
                  <c:v>228.96</c:v>
                </c:pt>
                <c:pt idx="66">
                  <c:v>221.76</c:v>
                </c:pt>
                <c:pt idx="67" formatCode="General">
                  <c:v>220.32</c:v>
                </c:pt>
                <c:pt idx="68">
                  <c:v>216</c:v>
                </c:pt>
                <c:pt idx="69">
                  <c:v>214.56</c:v>
                </c:pt>
                <c:pt idx="70">
                  <c:v>228.96</c:v>
                </c:pt>
                <c:pt idx="71" formatCode="General">
                  <c:v>237.6</c:v>
                </c:pt>
                <c:pt idx="72">
                  <c:v>260.64</c:v>
                </c:pt>
                <c:pt idx="73">
                  <c:v>262.08</c:v>
                </c:pt>
                <c:pt idx="74">
                  <c:v>252</c:v>
                </c:pt>
                <c:pt idx="75" formatCode="General">
                  <c:v>247.68</c:v>
                </c:pt>
                <c:pt idx="76">
                  <c:v>247.68</c:v>
                </c:pt>
                <c:pt idx="77">
                  <c:v>249.12</c:v>
                </c:pt>
                <c:pt idx="78">
                  <c:v>243.36</c:v>
                </c:pt>
                <c:pt idx="79" formatCode="General">
                  <c:v>239.04</c:v>
                </c:pt>
                <c:pt idx="80">
                  <c:v>190.08</c:v>
                </c:pt>
                <c:pt idx="81">
                  <c:v>145.44</c:v>
                </c:pt>
                <c:pt idx="82">
                  <c:v>132.47999999999999</c:v>
                </c:pt>
                <c:pt idx="83" formatCode="General">
                  <c:v>128.16</c:v>
                </c:pt>
                <c:pt idx="84">
                  <c:v>116.64</c:v>
                </c:pt>
                <c:pt idx="85">
                  <c:v>116.64</c:v>
                </c:pt>
                <c:pt idx="86">
                  <c:v>102.24</c:v>
                </c:pt>
                <c:pt idx="87" formatCode="General">
                  <c:v>105.12</c:v>
                </c:pt>
                <c:pt idx="88">
                  <c:v>103.68</c:v>
                </c:pt>
                <c:pt idx="89">
                  <c:v>105.12</c:v>
                </c:pt>
                <c:pt idx="90">
                  <c:v>95.04</c:v>
                </c:pt>
                <c:pt idx="91" formatCode="General">
                  <c:v>96.48</c:v>
                </c:pt>
                <c:pt idx="92">
                  <c:v>105.12</c:v>
                </c:pt>
                <c:pt idx="93">
                  <c:v>112.32</c:v>
                </c:pt>
                <c:pt idx="94">
                  <c:v>100.8</c:v>
                </c:pt>
                <c:pt idx="95" formatCode="General">
                  <c:v>96.48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4DD1-41F9-B3EF-A2C39F51BAC7}"/>
            </c:ext>
          </c:extLst>
        </c:ser>
        <c:ser>
          <c:idx val="68"/>
          <c:order val="68"/>
          <c:tx>
            <c:strRef>
              <c:f>'Sept 2019 and 2021'!$D$72</c:f>
              <c:strCache>
                <c:ptCount val="1"/>
                <c:pt idx="0">
                  <c:v>Monday Sep 09, 2019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2021'!$E$72:$CV$72</c:f>
              <c:numCache>
                <c:formatCode>0</c:formatCode>
                <c:ptCount val="96"/>
                <c:pt idx="0">
                  <c:v>0</c:v>
                </c:pt>
                <c:pt idx="1">
                  <c:v>93.6</c:v>
                </c:pt>
                <c:pt idx="2">
                  <c:v>97.92</c:v>
                </c:pt>
                <c:pt idx="3" formatCode="General">
                  <c:v>105.12</c:v>
                </c:pt>
                <c:pt idx="4">
                  <c:v>95.04</c:v>
                </c:pt>
                <c:pt idx="5">
                  <c:v>95.04</c:v>
                </c:pt>
                <c:pt idx="6">
                  <c:v>95.04</c:v>
                </c:pt>
                <c:pt idx="7" formatCode="General">
                  <c:v>93.6</c:v>
                </c:pt>
                <c:pt idx="8">
                  <c:v>93.6</c:v>
                </c:pt>
                <c:pt idx="9">
                  <c:v>103.68</c:v>
                </c:pt>
                <c:pt idx="10">
                  <c:v>95.04</c:v>
                </c:pt>
                <c:pt idx="11" formatCode="General">
                  <c:v>110.88</c:v>
                </c:pt>
                <c:pt idx="12">
                  <c:v>116.64</c:v>
                </c:pt>
                <c:pt idx="13">
                  <c:v>112.32</c:v>
                </c:pt>
                <c:pt idx="14">
                  <c:v>112.32</c:v>
                </c:pt>
                <c:pt idx="15" formatCode="General">
                  <c:v>105.12</c:v>
                </c:pt>
                <c:pt idx="16">
                  <c:v>115.2</c:v>
                </c:pt>
                <c:pt idx="17">
                  <c:v>118.08</c:v>
                </c:pt>
                <c:pt idx="18">
                  <c:v>118.08</c:v>
                </c:pt>
                <c:pt idx="19" formatCode="General">
                  <c:v>122.4</c:v>
                </c:pt>
                <c:pt idx="20">
                  <c:v>195.84</c:v>
                </c:pt>
                <c:pt idx="21">
                  <c:v>192.96</c:v>
                </c:pt>
                <c:pt idx="22">
                  <c:v>216</c:v>
                </c:pt>
                <c:pt idx="23" formatCode="General">
                  <c:v>203.04</c:v>
                </c:pt>
                <c:pt idx="24">
                  <c:v>192.96</c:v>
                </c:pt>
                <c:pt idx="25">
                  <c:v>190.08</c:v>
                </c:pt>
                <c:pt idx="26">
                  <c:v>191.52</c:v>
                </c:pt>
                <c:pt idx="27" formatCode="General">
                  <c:v>195.84</c:v>
                </c:pt>
                <c:pt idx="28">
                  <c:v>165.6</c:v>
                </c:pt>
                <c:pt idx="29">
                  <c:v>172.8</c:v>
                </c:pt>
                <c:pt idx="30">
                  <c:v>171.36</c:v>
                </c:pt>
                <c:pt idx="31" formatCode="General">
                  <c:v>172.8</c:v>
                </c:pt>
                <c:pt idx="32">
                  <c:v>178.56</c:v>
                </c:pt>
                <c:pt idx="33">
                  <c:v>184.32</c:v>
                </c:pt>
                <c:pt idx="34">
                  <c:v>187.2</c:v>
                </c:pt>
                <c:pt idx="35" formatCode="General">
                  <c:v>194.4</c:v>
                </c:pt>
                <c:pt idx="36">
                  <c:v>195.84</c:v>
                </c:pt>
                <c:pt idx="37">
                  <c:v>197.28</c:v>
                </c:pt>
                <c:pt idx="38">
                  <c:v>198.72</c:v>
                </c:pt>
                <c:pt idx="39" formatCode="General">
                  <c:v>221.76</c:v>
                </c:pt>
                <c:pt idx="40">
                  <c:v>234.72</c:v>
                </c:pt>
                <c:pt idx="41">
                  <c:v>231.84</c:v>
                </c:pt>
                <c:pt idx="42">
                  <c:v>240.48</c:v>
                </c:pt>
                <c:pt idx="43" formatCode="General">
                  <c:v>249.12</c:v>
                </c:pt>
                <c:pt idx="44">
                  <c:v>259.2</c:v>
                </c:pt>
                <c:pt idx="45">
                  <c:v>259.2</c:v>
                </c:pt>
                <c:pt idx="46">
                  <c:v>256.32</c:v>
                </c:pt>
                <c:pt idx="47" formatCode="General">
                  <c:v>264.95999999999998</c:v>
                </c:pt>
                <c:pt idx="48">
                  <c:v>262.08</c:v>
                </c:pt>
                <c:pt idx="49">
                  <c:v>257.76</c:v>
                </c:pt>
                <c:pt idx="50">
                  <c:v>263.52</c:v>
                </c:pt>
                <c:pt idx="51" formatCode="General">
                  <c:v>259.2</c:v>
                </c:pt>
                <c:pt idx="52">
                  <c:v>259.2</c:v>
                </c:pt>
                <c:pt idx="53">
                  <c:v>260.64</c:v>
                </c:pt>
                <c:pt idx="54">
                  <c:v>263.52</c:v>
                </c:pt>
                <c:pt idx="55" formatCode="General">
                  <c:v>263.52</c:v>
                </c:pt>
                <c:pt idx="56">
                  <c:v>252</c:v>
                </c:pt>
                <c:pt idx="57">
                  <c:v>253.44</c:v>
                </c:pt>
                <c:pt idx="58">
                  <c:v>247.68</c:v>
                </c:pt>
                <c:pt idx="59" formatCode="General">
                  <c:v>246.24</c:v>
                </c:pt>
                <c:pt idx="60">
                  <c:v>239.04</c:v>
                </c:pt>
                <c:pt idx="61">
                  <c:v>240.48</c:v>
                </c:pt>
                <c:pt idx="62">
                  <c:v>231.84</c:v>
                </c:pt>
                <c:pt idx="63" formatCode="General">
                  <c:v>175.68</c:v>
                </c:pt>
                <c:pt idx="64">
                  <c:v>165.6</c:v>
                </c:pt>
                <c:pt idx="65">
                  <c:v>161.28</c:v>
                </c:pt>
                <c:pt idx="66">
                  <c:v>177.12</c:v>
                </c:pt>
                <c:pt idx="67" formatCode="General">
                  <c:v>182.88</c:v>
                </c:pt>
                <c:pt idx="68">
                  <c:v>155.52000000000001</c:v>
                </c:pt>
                <c:pt idx="69">
                  <c:v>148.32</c:v>
                </c:pt>
                <c:pt idx="70">
                  <c:v>184.32</c:v>
                </c:pt>
                <c:pt idx="71" formatCode="General">
                  <c:v>197.28</c:v>
                </c:pt>
                <c:pt idx="72">
                  <c:v>192.96</c:v>
                </c:pt>
                <c:pt idx="73">
                  <c:v>207.36</c:v>
                </c:pt>
                <c:pt idx="74">
                  <c:v>210.24</c:v>
                </c:pt>
                <c:pt idx="75" formatCode="General">
                  <c:v>223.2</c:v>
                </c:pt>
                <c:pt idx="76">
                  <c:v>223.2</c:v>
                </c:pt>
                <c:pt idx="77">
                  <c:v>224.64</c:v>
                </c:pt>
                <c:pt idx="78">
                  <c:v>226.08</c:v>
                </c:pt>
                <c:pt idx="79" formatCode="General">
                  <c:v>228.96</c:v>
                </c:pt>
                <c:pt idx="80">
                  <c:v>228.96</c:v>
                </c:pt>
                <c:pt idx="81">
                  <c:v>228.96</c:v>
                </c:pt>
                <c:pt idx="82">
                  <c:v>233.28</c:v>
                </c:pt>
                <c:pt idx="83" formatCode="General">
                  <c:v>230.4</c:v>
                </c:pt>
                <c:pt idx="84">
                  <c:v>188.64</c:v>
                </c:pt>
                <c:pt idx="85">
                  <c:v>138.24</c:v>
                </c:pt>
                <c:pt idx="86">
                  <c:v>128.16</c:v>
                </c:pt>
                <c:pt idx="87" formatCode="General">
                  <c:v>126.72</c:v>
                </c:pt>
                <c:pt idx="88">
                  <c:v>128.16</c:v>
                </c:pt>
                <c:pt idx="89">
                  <c:v>125.28</c:v>
                </c:pt>
                <c:pt idx="90">
                  <c:v>106.56</c:v>
                </c:pt>
                <c:pt idx="91" formatCode="General">
                  <c:v>106.56</c:v>
                </c:pt>
                <c:pt idx="92">
                  <c:v>95.04</c:v>
                </c:pt>
                <c:pt idx="93">
                  <c:v>96.48</c:v>
                </c:pt>
                <c:pt idx="94">
                  <c:v>95.04</c:v>
                </c:pt>
                <c:pt idx="95" formatCode="General">
                  <c:v>95.04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4DD1-41F9-B3EF-A2C39F51BAC7}"/>
            </c:ext>
          </c:extLst>
        </c:ser>
        <c:ser>
          <c:idx val="69"/>
          <c:order val="69"/>
          <c:tx>
            <c:strRef>
              <c:f>'Sept 2019 and 2021'!$D$73</c:f>
              <c:strCache>
                <c:ptCount val="1"/>
                <c:pt idx="0">
                  <c:v>Tuesday Sep 10, 2019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2021'!$E$73:$CV$73</c:f>
              <c:numCache>
                <c:formatCode>0</c:formatCode>
                <c:ptCount val="96"/>
                <c:pt idx="0">
                  <c:v>0</c:v>
                </c:pt>
                <c:pt idx="1">
                  <c:v>97.92</c:v>
                </c:pt>
                <c:pt idx="2">
                  <c:v>102.24</c:v>
                </c:pt>
                <c:pt idx="3" formatCode="General">
                  <c:v>95.04</c:v>
                </c:pt>
                <c:pt idx="4">
                  <c:v>96.48</c:v>
                </c:pt>
                <c:pt idx="5">
                  <c:v>96.48</c:v>
                </c:pt>
                <c:pt idx="6">
                  <c:v>96.48</c:v>
                </c:pt>
                <c:pt idx="7" formatCode="General">
                  <c:v>96.48</c:v>
                </c:pt>
                <c:pt idx="8">
                  <c:v>93.6</c:v>
                </c:pt>
                <c:pt idx="9">
                  <c:v>103.68</c:v>
                </c:pt>
                <c:pt idx="10">
                  <c:v>97.92</c:v>
                </c:pt>
                <c:pt idx="11" formatCode="General">
                  <c:v>110.88</c:v>
                </c:pt>
                <c:pt idx="12">
                  <c:v>113.76</c:v>
                </c:pt>
                <c:pt idx="13">
                  <c:v>115.2</c:v>
                </c:pt>
                <c:pt idx="14">
                  <c:v>115.2</c:v>
                </c:pt>
                <c:pt idx="15" formatCode="General">
                  <c:v>115.2</c:v>
                </c:pt>
                <c:pt idx="16">
                  <c:v>125.28</c:v>
                </c:pt>
                <c:pt idx="17">
                  <c:v>125.28</c:v>
                </c:pt>
                <c:pt idx="18">
                  <c:v>123.84</c:v>
                </c:pt>
                <c:pt idx="19" formatCode="General">
                  <c:v>136.80000000000001</c:v>
                </c:pt>
                <c:pt idx="20">
                  <c:v>192.96</c:v>
                </c:pt>
                <c:pt idx="21">
                  <c:v>201.6</c:v>
                </c:pt>
                <c:pt idx="22">
                  <c:v>213.12</c:v>
                </c:pt>
                <c:pt idx="23" formatCode="General">
                  <c:v>220.32</c:v>
                </c:pt>
                <c:pt idx="24">
                  <c:v>200.16</c:v>
                </c:pt>
                <c:pt idx="25">
                  <c:v>195.84</c:v>
                </c:pt>
                <c:pt idx="26">
                  <c:v>197.28</c:v>
                </c:pt>
                <c:pt idx="27" formatCode="General">
                  <c:v>171.36</c:v>
                </c:pt>
                <c:pt idx="28">
                  <c:v>162.72</c:v>
                </c:pt>
                <c:pt idx="29">
                  <c:v>162.72</c:v>
                </c:pt>
                <c:pt idx="30">
                  <c:v>171.36</c:v>
                </c:pt>
                <c:pt idx="31" formatCode="General">
                  <c:v>165.6</c:v>
                </c:pt>
                <c:pt idx="32">
                  <c:v>175.68</c:v>
                </c:pt>
                <c:pt idx="33">
                  <c:v>195.84</c:v>
                </c:pt>
                <c:pt idx="34">
                  <c:v>185.76</c:v>
                </c:pt>
                <c:pt idx="35" formatCode="General">
                  <c:v>181.44</c:v>
                </c:pt>
                <c:pt idx="36">
                  <c:v>190.08</c:v>
                </c:pt>
                <c:pt idx="37">
                  <c:v>197.28</c:v>
                </c:pt>
                <c:pt idx="38">
                  <c:v>192.96</c:v>
                </c:pt>
                <c:pt idx="39" formatCode="General">
                  <c:v>195.84</c:v>
                </c:pt>
                <c:pt idx="40">
                  <c:v>195.84</c:v>
                </c:pt>
                <c:pt idx="41">
                  <c:v>198.72</c:v>
                </c:pt>
                <c:pt idx="42">
                  <c:v>197.28</c:v>
                </c:pt>
                <c:pt idx="43" formatCode="General">
                  <c:v>197.28</c:v>
                </c:pt>
                <c:pt idx="44">
                  <c:v>211.68</c:v>
                </c:pt>
                <c:pt idx="45">
                  <c:v>226.08</c:v>
                </c:pt>
                <c:pt idx="46">
                  <c:v>228.96</c:v>
                </c:pt>
                <c:pt idx="47" formatCode="General">
                  <c:v>236.16</c:v>
                </c:pt>
                <c:pt idx="48">
                  <c:v>244.8</c:v>
                </c:pt>
                <c:pt idx="49">
                  <c:v>249.12</c:v>
                </c:pt>
                <c:pt idx="50">
                  <c:v>241.92</c:v>
                </c:pt>
                <c:pt idx="51" formatCode="General">
                  <c:v>253.44</c:v>
                </c:pt>
                <c:pt idx="52">
                  <c:v>256.32</c:v>
                </c:pt>
                <c:pt idx="53">
                  <c:v>253.44</c:v>
                </c:pt>
                <c:pt idx="54">
                  <c:v>253.44</c:v>
                </c:pt>
                <c:pt idx="55" formatCode="General">
                  <c:v>246.24</c:v>
                </c:pt>
                <c:pt idx="56">
                  <c:v>246.24</c:v>
                </c:pt>
                <c:pt idx="57">
                  <c:v>237.6</c:v>
                </c:pt>
                <c:pt idx="58">
                  <c:v>240.48</c:v>
                </c:pt>
                <c:pt idx="59" formatCode="General">
                  <c:v>244.8</c:v>
                </c:pt>
                <c:pt idx="60">
                  <c:v>233.28</c:v>
                </c:pt>
                <c:pt idx="61">
                  <c:v>231.84</c:v>
                </c:pt>
                <c:pt idx="62">
                  <c:v>239.04</c:v>
                </c:pt>
                <c:pt idx="63" formatCode="General">
                  <c:v>211.68</c:v>
                </c:pt>
                <c:pt idx="64">
                  <c:v>213.12</c:v>
                </c:pt>
                <c:pt idx="65">
                  <c:v>210.24</c:v>
                </c:pt>
                <c:pt idx="66">
                  <c:v>208.8</c:v>
                </c:pt>
                <c:pt idx="67" formatCode="General">
                  <c:v>216</c:v>
                </c:pt>
                <c:pt idx="68">
                  <c:v>201.6</c:v>
                </c:pt>
                <c:pt idx="69">
                  <c:v>194.4</c:v>
                </c:pt>
                <c:pt idx="70">
                  <c:v>218.88</c:v>
                </c:pt>
                <c:pt idx="71" formatCode="General">
                  <c:v>224.64</c:v>
                </c:pt>
                <c:pt idx="72">
                  <c:v>244.8</c:v>
                </c:pt>
                <c:pt idx="73">
                  <c:v>236.16</c:v>
                </c:pt>
                <c:pt idx="74">
                  <c:v>227.52</c:v>
                </c:pt>
                <c:pt idx="75" formatCode="General">
                  <c:v>227.52</c:v>
                </c:pt>
                <c:pt idx="76">
                  <c:v>231.84</c:v>
                </c:pt>
                <c:pt idx="77">
                  <c:v>234.72</c:v>
                </c:pt>
                <c:pt idx="78">
                  <c:v>236.16</c:v>
                </c:pt>
                <c:pt idx="79" formatCode="General">
                  <c:v>230.4</c:v>
                </c:pt>
                <c:pt idx="80">
                  <c:v>228.96</c:v>
                </c:pt>
                <c:pt idx="81">
                  <c:v>228.96</c:v>
                </c:pt>
                <c:pt idx="82">
                  <c:v>230.4</c:v>
                </c:pt>
                <c:pt idx="83" formatCode="General">
                  <c:v>228.96</c:v>
                </c:pt>
                <c:pt idx="84">
                  <c:v>178.56</c:v>
                </c:pt>
                <c:pt idx="85">
                  <c:v>126.72</c:v>
                </c:pt>
                <c:pt idx="86">
                  <c:v>112.32</c:v>
                </c:pt>
                <c:pt idx="87" formatCode="General">
                  <c:v>109.44</c:v>
                </c:pt>
                <c:pt idx="88">
                  <c:v>120.96</c:v>
                </c:pt>
                <c:pt idx="89">
                  <c:v>122.4</c:v>
                </c:pt>
                <c:pt idx="90">
                  <c:v>100.8</c:v>
                </c:pt>
                <c:pt idx="91" formatCode="General">
                  <c:v>93.6</c:v>
                </c:pt>
                <c:pt idx="92">
                  <c:v>92.16</c:v>
                </c:pt>
                <c:pt idx="93">
                  <c:v>93.6</c:v>
                </c:pt>
                <c:pt idx="94">
                  <c:v>93.6</c:v>
                </c:pt>
                <c:pt idx="95" formatCode="General">
                  <c:v>100.8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4DD1-41F9-B3EF-A2C39F51BAC7}"/>
            </c:ext>
          </c:extLst>
        </c:ser>
        <c:ser>
          <c:idx val="70"/>
          <c:order val="70"/>
          <c:tx>
            <c:strRef>
              <c:f>'Sept 2019 and 2021'!$D$74</c:f>
              <c:strCache>
                <c:ptCount val="1"/>
                <c:pt idx="0">
                  <c:v>Wednesday Sep 11, 2019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2021'!$E$74:$CV$74</c:f>
              <c:numCache>
                <c:formatCode>0</c:formatCode>
                <c:ptCount val="96"/>
                <c:pt idx="0">
                  <c:v>0</c:v>
                </c:pt>
                <c:pt idx="1">
                  <c:v>96.48</c:v>
                </c:pt>
                <c:pt idx="2">
                  <c:v>90.72</c:v>
                </c:pt>
                <c:pt idx="3" formatCode="General">
                  <c:v>89.28</c:v>
                </c:pt>
                <c:pt idx="4">
                  <c:v>86.4</c:v>
                </c:pt>
                <c:pt idx="5">
                  <c:v>82.08</c:v>
                </c:pt>
                <c:pt idx="6">
                  <c:v>87.84</c:v>
                </c:pt>
                <c:pt idx="7" formatCode="General">
                  <c:v>97.92</c:v>
                </c:pt>
                <c:pt idx="8">
                  <c:v>93.6</c:v>
                </c:pt>
                <c:pt idx="9">
                  <c:v>87.84</c:v>
                </c:pt>
                <c:pt idx="10">
                  <c:v>80.64</c:v>
                </c:pt>
                <c:pt idx="11" formatCode="General">
                  <c:v>96.48</c:v>
                </c:pt>
                <c:pt idx="12">
                  <c:v>112.32</c:v>
                </c:pt>
                <c:pt idx="13">
                  <c:v>109.44</c:v>
                </c:pt>
                <c:pt idx="14">
                  <c:v>109.44</c:v>
                </c:pt>
                <c:pt idx="15" formatCode="General">
                  <c:v>110.88</c:v>
                </c:pt>
                <c:pt idx="16">
                  <c:v>110.88</c:v>
                </c:pt>
                <c:pt idx="17">
                  <c:v>110.88</c:v>
                </c:pt>
                <c:pt idx="18">
                  <c:v>113.76</c:v>
                </c:pt>
                <c:pt idx="19" formatCode="General">
                  <c:v>126.72</c:v>
                </c:pt>
                <c:pt idx="20">
                  <c:v>191.52</c:v>
                </c:pt>
                <c:pt idx="21">
                  <c:v>187.2</c:v>
                </c:pt>
                <c:pt idx="22">
                  <c:v>198.72</c:v>
                </c:pt>
                <c:pt idx="23" formatCode="General">
                  <c:v>180</c:v>
                </c:pt>
                <c:pt idx="24">
                  <c:v>180</c:v>
                </c:pt>
                <c:pt idx="25">
                  <c:v>185.76</c:v>
                </c:pt>
                <c:pt idx="26">
                  <c:v>187.2</c:v>
                </c:pt>
                <c:pt idx="27" formatCode="General">
                  <c:v>178.56</c:v>
                </c:pt>
                <c:pt idx="28">
                  <c:v>158.4</c:v>
                </c:pt>
                <c:pt idx="29">
                  <c:v>155.52000000000001</c:v>
                </c:pt>
                <c:pt idx="30">
                  <c:v>159.84</c:v>
                </c:pt>
                <c:pt idx="31" formatCode="General">
                  <c:v>159.84</c:v>
                </c:pt>
                <c:pt idx="32">
                  <c:v>171.36</c:v>
                </c:pt>
                <c:pt idx="33">
                  <c:v>180</c:v>
                </c:pt>
                <c:pt idx="34">
                  <c:v>188.64</c:v>
                </c:pt>
                <c:pt idx="35" formatCode="General">
                  <c:v>195.84</c:v>
                </c:pt>
                <c:pt idx="36">
                  <c:v>190.08</c:v>
                </c:pt>
                <c:pt idx="37">
                  <c:v>185.76</c:v>
                </c:pt>
                <c:pt idx="38">
                  <c:v>198.72</c:v>
                </c:pt>
                <c:pt idx="39" formatCode="General">
                  <c:v>211.68</c:v>
                </c:pt>
                <c:pt idx="40">
                  <c:v>220.32</c:v>
                </c:pt>
                <c:pt idx="41">
                  <c:v>226.08</c:v>
                </c:pt>
                <c:pt idx="42">
                  <c:v>231.84</c:v>
                </c:pt>
                <c:pt idx="43" formatCode="General">
                  <c:v>240.48</c:v>
                </c:pt>
                <c:pt idx="44">
                  <c:v>239.04</c:v>
                </c:pt>
                <c:pt idx="45">
                  <c:v>241.92</c:v>
                </c:pt>
                <c:pt idx="46">
                  <c:v>249.12</c:v>
                </c:pt>
                <c:pt idx="47" formatCode="General">
                  <c:v>246.24</c:v>
                </c:pt>
                <c:pt idx="48">
                  <c:v>247.68</c:v>
                </c:pt>
                <c:pt idx="49">
                  <c:v>247.68</c:v>
                </c:pt>
                <c:pt idx="50">
                  <c:v>254.88</c:v>
                </c:pt>
                <c:pt idx="51" formatCode="General">
                  <c:v>257.76</c:v>
                </c:pt>
                <c:pt idx="52">
                  <c:v>260.64</c:v>
                </c:pt>
                <c:pt idx="53">
                  <c:v>260.64</c:v>
                </c:pt>
                <c:pt idx="54">
                  <c:v>256.32</c:v>
                </c:pt>
                <c:pt idx="55" formatCode="General">
                  <c:v>257.76</c:v>
                </c:pt>
                <c:pt idx="56">
                  <c:v>262.08</c:v>
                </c:pt>
                <c:pt idx="57">
                  <c:v>257.76</c:v>
                </c:pt>
                <c:pt idx="58">
                  <c:v>263.52</c:v>
                </c:pt>
                <c:pt idx="59" formatCode="General">
                  <c:v>253.44</c:v>
                </c:pt>
                <c:pt idx="60">
                  <c:v>256.32</c:v>
                </c:pt>
                <c:pt idx="61">
                  <c:v>252</c:v>
                </c:pt>
                <c:pt idx="62">
                  <c:v>257.76</c:v>
                </c:pt>
                <c:pt idx="63" formatCode="General">
                  <c:v>237.6</c:v>
                </c:pt>
                <c:pt idx="64">
                  <c:v>230.4</c:v>
                </c:pt>
                <c:pt idx="65">
                  <c:v>228.96</c:v>
                </c:pt>
                <c:pt idx="66">
                  <c:v>223.2</c:v>
                </c:pt>
                <c:pt idx="67" formatCode="General">
                  <c:v>224.64</c:v>
                </c:pt>
                <c:pt idx="68">
                  <c:v>220.32</c:v>
                </c:pt>
                <c:pt idx="69">
                  <c:v>216</c:v>
                </c:pt>
                <c:pt idx="70">
                  <c:v>228.96</c:v>
                </c:pt>
                <c:pt idx="71" formatCode="General">
                  <c:v>252</c:v>
                </c:pt>
                <c:pt idx="72">
                  <c:v>249.12</c:v>
                </c:pt>
                <c:pt idx="73">
                  <c:v>244.8</c:v>
                </c:pt>
                <c:pt idx="74">
                  <c:v>240.48</c:v>
                </c:pt>
                <c:pt idx="75" formatCode="General">
                  <c:v>239.04</c:v>
                </c:pt>
                <c:pt idx="76">
                  <c:v>249.12</c:v>
                </c:pt>
                <c:pt idx="77">
                  <c:v>246.24</c:v>
                </c:pt>
                <c:pt idx="78">
                  <c:v>237.6</c:v>
                </c:pt>
                <c:pt idx="79" formatCode="General">
                  <c:v>227.52</c:v>
                </c:pt>
                <c:pt idx="80">
                  <c:v>233.28</c:v>
                </c:pt>
                <c:pt idx="81">
                  <c:v>241.92</c:v>
                </c:pt>
                <c:pt idx="82">
                  <c:v>237.6</c:v>
                </c:pt>
                <c:pt idx="83" formatCode="General">
                  <c:v>237.6</c:v>
                </c:pt>
                <c:pt idx="84">
                  <c:v>187.2</c:v>
                </c:pt>
                <c:pt idx="85">
                  <c:v>138.24</c:v>
                </c:pt>
                <c:pt idx="86">
                  <c:v>131.04</c:v>
                </c:pt>
                <c:pt idx="87" formatCode="General">
                  <c:v>118.08</c:v>
                </c:pt>
                <c:pt idx="88">
                  <c:v>120.96</c:v>
                </c:pt>
                <c:pt idx="89">
                  <c:v>116.64</c:v>
                </c:pt>
                <c:pt idx="90">
                  <c:v>105.12</c:v>
                </c:pt>
                <c:pt idx="91" formatCode="General">
                  <c:v>102.24</c:v>
                </c:pt>
                <c:pt idx="92">
                  <c:v>99.36</c:v>
                </c:pt>
                <c:pt idx="93">
                  <c:v>93.6</c:v>
                </c:pt>
                <c:pt idx="94">
                  <c:v>92.16</c:v>
                </c:pt>
                <c:pt idx="95" formatCode="General">
                  <c:v>93.6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4DD1-41F9-B3EF-A2C39F51BAC7}"/>
            </c:ext>
          </c:extLst>
        </c:ser>
        <c:ser>
          <c:idx val="71"/>
          <c:order val="71"/>
          <c:tx>
            <c:strRef>
              <c:f>'Sept 2019 and 2021'!$D$75</c:f>
              <c:strCache>
                <c:ptCount val="1"/>
                <c:pt idx="0">
                  <c:v>Thursday Sep 12, 2019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2021'!$E$75:$CV$75</c:f>
              <c:numCache>
                <c:formatCode>0</c:formatCode>
                <c:ptCount val="96"/>
                <c:pt idx="0">
                  <c:v>0</c:v>
                </c:pt>
                <c:pt idx="1">
                  <c:v>92.16</c:v>
                </c:pt>
                <c:pt idx="2">
                  <c:v>92.16</c:v>
                </c:pt>
                <c:pt idx="3" formatCode="General">
                  <c:v>95.04</c:v>
                </c:pt>
                <c:pt idx="4">
                  <c:v>93.6</c:v>
                </c:pt>
                <c:pt idx="5">
                  <c:v>95.04</c:v>
                </c:pt>
                <c:pt idx="6">
                  <c:v>103.68</c:v>
                </c:pt>
                <c:pt idx="7" formatCode="General">
                  <c:v>92.16</c:v>
                </c:pt>
                <c:pt idx="8">
                  <c:v>92.16</c:v>
                </c:pt>
                <c:pt idx="9">
                  <c:v>93.6</c:v>
                </c:pt>
                <c:pt idx="10">
                  <c:v>84.96</c:v>
                </c:pt>
                <c:pt idx="11" formatCode="General">
                  <c:v>103.68</c:v>
                </c:pt>
                <c:pt idx="12">
                  <c:v>116.64</c:v>
                </c:pt>
                <c:pt idx="13">
                  <c:v>112.32</c:v>
                </c:pt>
                <c:pt idx="14">
                  <c:v>110.88</c:v>
                </c:pt>
                <c:pt idx="15" formatCode="General">
                  <c:v>115.2</c:v>
                </c:pt>
                <c:pt idx="16">
                  <c:v>116.64</c:v>
                </c:pt>
                <c:pt idx="17">
                  <c:v>115.2</c:v>
                </c:pt>
                <c:pt idx="18">
                  <c:v>112.32</c:v>
                </c:pt>
                <c:pt idx="19" formatCode="General">
                  <c:v>128.16</c:v>
                </c:pt>
                <c:pt idx="20">
                  <c:v>195.84</c:v>
                </c:pt>
                <c:pt idx="21">
                  <c:v>194.4</c:v>
                </c:pt>
                <c:pt idx="22">
                  <c:v>192.96</c:v>
                </c:pt>
                <c:pt idx="23" formatCode="General">
                  <c:v>172.8</c:v>
                </c:pt>
                <c:pt idx="24">
                  <c:v>188.64</c:v>
                </c:pt>
                <c:pt idx="25">
                  <c:v>181.44</c:v>
                </c:pt>
                <c:pt idx="26">
                  <c:v>187.2</c:v>
                </c:pt>
                <c:pt idx="27" formatCode="General">
                  <c:v>205.92</c:v>
                </c:pt>
                <c:pt idx="28">
                  <c:v>211.68</c:v>
                </c:pt>
                <c:pt idx="29">
                  <c:v>211.68</c:v>
                </c:pt>
                <c:pt idx="30">
                  <c:v>210.24</c:v>
                </c:pt>
                <c:pt idx="31" formatCode="General">
                  <c:v>192.96</c:v>
                </c:pt>
                <c:pt idx="32">
                  <c:v>201.6</c:v>
                </c:pt>
                <c:pt idx="33">
                  <c:v>204.48</c:v>
                </c:pt>
                <c:pt idx="34">
                  <c:v>197.28</c:v>
                </c:pt>
                <c:pt idx="35" formatCode="General">
                  <c:v>201.6</c:v>
                </c:pt>
                <c:pt idx="36">
                  <c:v>218.88</c:v>
                </c:pt>
                <c:pt idx="37">
                  <c:v>237.6</c:v>
                </c:pt>
                <c:pt idx="38">
                  <c:v>239.04</c:v>
                </c:pt>
                <c:pt idx="39" formatCode="General">
                  <c:v>237.6</c:v>
                </c:pt>
                <c:pt idx="40">
                  <c:v>253.44</c:v>
                </c:pt>
                <c:pt idx="41">
                  <c:v>263.52</c:v>
                </c:pt>
                <c:pt idx="42">
                  <c:v>262.08</c:v>
                </c:pt>
                <c:pt idx="43" formatCode="General">
                  <c:v>276.48</c:v>
                </c:pt>
                <c:pt idx="44">
                  <c:v>277.92</c:v>
                </c:pt>
                <c:pt idx="45">
                  <c:v>283.68</c:v>
                </c:pt>
                <c:pt idx="46">
                  <c:v>286.56</c:v>
                </c:pt>
                <c:pt idx="47" formatCode="General">
                  <c:v>290.88</c:v>
                </c:pt>
                <c:pt idx="48">
                  <c:v>303.83999999999997</c:v>
                </c:pt>
                <c:pt idx="49">
                  <c:v>318.24</c:v>
                </c:pt>
                <c:pt idx="50">
                  <c:v>312.48</c:v>
                </c:pt>
                <c:pt idx="51" formatCode="General">
                  <c:v>312.48</c:v>
                </c:pt>
                <c:pt idx="52">
                  <c:v>311.04000000000002</c:v>
                </c:pt>
                <c:pt idx="53">
                  <c:v>300.95999999999998</c:v>
                </c:pt>
                <c:pt idx="54">
                  <c:v>302.39999999999998</c:v>
                </c:pt>
                <c:pt idx="55" formatCode="General">
                  <c:v>299.52</c:v>
                </c:pt>
                <c:pt idx="56">
                  <c:v>296.64</c:v>
                </c:pt>
                <c:pt idx="57">
                  <c:v>293.76</c:v>
                </c:pt>
                <c:pt idx="58">
                  <c:v>296.64</c:v>
                </c:pt>
                <c:pt idx="59" formatCode="General">
                  <c:v>290.88</c:v>
                </c:pt>
                <c:pt idx="60">
                  <c:v>289.44</c:v>
                </c:pt>
                <c:pt idx="61">
                  <c:v>289.44</c:v>
                </c:pt>
                <c:pt idx="62">
                  <c:v>283.68</c:v>
                </c:pt>
                <c:pt idx="63" formatCode="General">
                  <c:v>275.04000000000002</c:v>
                </c:pt>
                <c:pt idx="64">
                  <c:v>275.04000000000002</c:v>
                </c:pt>
                <c:pt idx="65">
                  <c:v>264.95999999999998</c:v>
                </c:pt>
                <c:pt idx="66">
                  <c:v>266.39999999999998</c:v>
                </c:pt>
                <c:pt idx="67" formatCode="General">
                  <c:v>204.48</c:v>
                </c:pt>
                <c:pt idx="68">
                  <c:v>188.64</c:v>
                </c:pt>
                <c:pt idx="69">
                  <c:v>172.8</c:v>
                </c:pt>
                <c:pt idx="70">
                  <c:v>207.36</c:v>
                </c:pt>
                <c:pt idx="71" formatCode="General">
                  <c:v>221.76</c:v>
                </c:pt>
                <c:pt idx="72">
                  <c:v>195.84</c:v>
                </c:pt>
                <c:pt idx="73">
                  <c:v>234.72</c:v>
                </c:pt>
                <c:pt idx="74">
                  <c:v>227.52</c:v>
                </c:pt>
                <c:pt idx="75" formatCode="General">
                  <c:v>246.24</c:v>
                </c:pt>
                <c:pt idx="76">
                  <c:v>240.48</c:v>
                </c:pt>
                <c:pt idx="77">
                  <c:v>247.68</c:v>
                </c:pt>
                <c:pt idx="78">
                  <c:v>249.12</c:v>
                </c:pt>
                <c:pt idx="79" formatCode="General">
                  <c:v>240.48</c:v>
                </c:pt>
                <c:pt idx="80">
                  <c:v>253.44</c:v>
                </c:pt>
                <c:pt idx="81">
                  <c:v>247.68</c:v>
                </c:pt>
                <c:pt idx="82">
                  <c:v>243.36</c:v>
                </c:pt>
                <c:pt idx="83" formatCode="General">
                  <c:v>233.28</c:v>
                </c:pt>
                <c:pt idx="84">
                  <c:v>197.28</c:v>
                </c:pt>
                <c:pt idx="85">
                  <c:v>141.12</c:v>
                </c:pt>
                <c:pt idx="86">
                  <c:v>132.47999999999999</c:v>
                </c:pt>
                <c:pt idx="87" formatCode="General">
                  <c:v>132.47999999999999</c:v>
                </c:pt>
                <c:pt idx="88">
                  <c:v>132.47999999999999</c:v>
                </c:pt>
                <c:pt idx="89">
                  <c:v>120.96</c:v>
                </c:pt>
                <c:pt idx="90">
                  <c:v>103.68</c:v>
                </c:pt>
                <c:pt idx="91" formatCode="General">
                  <c:v>103.68</c:v>
                </c:pt>
                <c:pt idx="92">
                  <c:v>102.24</c:v>
                </c:pt>
                <c:pt idx="93">
                  <c:v>99.36</c:v>
                </c:pt>
                <c:pt idx="94">
                  <c:v>95.04</c:v>
                </c:pt>
                <c:pt idx="95" formatCode="General">
                  <c:v>93.6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4DD1-41F9-B3EF-A2C39F51BAC7}"/>
            </c:ext>
          </c:extLst>
        </c:ser>
        <c:ser>
          <c:idx val="72"/>
          <c:order val="72"/>
          <c:tx>
            <c:strRef>
              <c:f>'Sept 2019 and 2021'!$D$76</c:f>
              <c:strCache>
                <c:ptCount val="1"/>
                <c:pt idx="0">
                  <c:v>Friday Sep 13, 2019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2021'!$E$76:$CV$76</c:f>
              <c:numCache>
                <c:formatCode>0</c:formatCode>
                <c:ptCount val="96"/>
                <c:pt idx="0">
                  <c:v>0</c:v>
                </c:pt>
                <c:pt idx="1">
                  <c:v>97.92</c:v>
                </c:pt>
                <c:pt idx="2">
                  <c:v>103.68</c:v>
                </c:pt>
                <c:pt idx="3" formatCode="General">
                  <c:v>99.36</c:v>
                </c:pt>
                <c:pt idx="4">
                  <c:v>95.04</c:v>
                </c:pt>
                <c:pt idx="5">
                  <c:v>93.6</c:v>
                </c:pt>
                <c:pt idx="6">
                  <c:v>95.04</c:v>
                </c:pt>
                <c:pt idx="7" formatCode="General">
                  <c:v>92.16</c:v>
                </c:pt>
                <c:pt idx="8">
                  <c:v>90.72</c:v>
                </c:pt>
                <c:pt idx="9">
                  <c:v>95.04</c:v>
                </c:pt>
                <c:pt idx="10">
                  <c:v>90.72</c:v>
                </c:pt>
                <c:pt idx="11" formatCode="General">
                  <c:v>115.2</c:v>
                </c:pt>
                <c:pt idx="12">
                  <c:v>112.32</c:v>
                </c:pt>
                <c:pt idx="13">
                  <c:v>108</c:v>
                </c:pt>
                <c:pt idx="14">
                  <c:v>110.88</c:v>
                </c:pt>
                <c:pt idx="15" formatCode="General">
                  <c:v>109.44</c:v>
                </c:pt>
                <c:pt idx="16">
                  <c:v>108</c:v>
                </c:pt>
                <c:pt idx="17">
                  <c:v>113.76</c:v>
                </c:pt>
                <c:pt idx="18">
                  <c:v>110.88</c:v>
                </c:pt>
                <c:pt idx="19" formatCode="General">
                  <c:v>120.96</c:v>
                </c:pt>
                <c:pt idx="20">
                  <c:v>194.4</c:v>
                </c:pt>
                <c:pt idx="21">
                  <c:v>195.84</c:v>
                </c:pt>
                <c:pt idx="22">
                  <c:v>188.64</c:v>
                </c:pt>
                <c:pt idx="23" formatCode="General">
                  <c:v>169.92</c:v>
                </c:pt>
                <c:pt idx="24">
                  <c:v>174.24</c:v>
                </c:pt>
                <c:pt idx="25">
                  <c:v>188.64</c:v>
                </c:pt>
                <c:pt idx="26">
                  <c:v>194.4</c:v>
                </c:pt>
                <c:pt idx="27" formatCode="General">
                  <c:v>197.28</c:v>
                </c:pt>
                <c:pt idx="28">
                  <c:v>211.68</c:v>
                </c:pt>
                <c:pt idx="29">
                  <c:v>228.96</c:v>
                </c:pt>
                <c:pt idx="30">
                  <c:v>213.12</c:v>
                </c:pt>
                <c:pt idx="31" formatCode="General">
                  <c:v>195.84</c:v>
                </c:pt>
                <c:pt idx="32">
                  <c:v>210.24</c:v>
                </c:pt>
                <c:pt idx="33">
                  <c:v>213.12</c:v>
                </c:pt>
                <c:pt idx="34">
                  <c:v>223.2</c:v>
                </c:pt>
                <c:pt idx="35" formatCode="General">
                  <c:v>231.84</c:v>
                </c:pt>
                <c:pt idx="36">
                  <c:v>241.92</c:v>
                </c:pt>
                <c:pt idx="37">
                  <c:v>247.68</c:v>
                </c:pt>
                <c:pt idx="38">
                  <c:v>263.52</c:v>
                </c:pt>
                <c:pt idx="39" formatCode="General">
                  <c:v>270.72000000000003</c:v>
                </c:pt>
                <c:pt idx="40">
                  <c:v>285.12</c:v>
                </c:pt>
                <c:pt idx="41">
                  <c:v>289.44</c:v>
                </c:pt>
                <c:pt idx="42">
                  <c:v>295.2</c:v>
                </c:pt>
                <c:pt idx="43" formatCode="General">
                  <c:v>308.16000000000003</c:v>
                </c:pt>
                <c:pt idx="44">
                  <c:v>311.04000000000002</c:v>
                </c:pt>
                <c:pt idx="45">
                  <c:v>315.36</c:v>
                </c:pt>
                <c:pt idx="46">
                  <c:v>315.36</c:v>
                </c:pt>
                <c:pt idx="47" formatCode="General">
                  <c:v>319.68</c:v>
                </c:pt>
                <c:pt idx="48">
                  <c:v>329.76</c:v>
                </c:pt>
                <c:pt idx="49">
                  <c:v>326.88</c:v>
                </c:pt>
                <c:pt idx="50">
                  <c:v>336.96</c:v>
                </c:pt>
                <c:pt idx="51" formatCode="General">
                  <c:v>328.32</c:v>
                </c:pt>
                <c:pt idx="52">
                  <c:v>336.96</c:v>
                </c:pt>
                <c:pt idx="53">
                  <c:v>326.88</c:v>
                </c:pt>
                <c:pt idx="54">
                  <c:v>332.64</c:v>
                </c:pt>
                <c:pt idx="55" formatCode="General">
                  <c:v>324</c:v>
                </c:pt>
                <c:pt idx="56">
                  <c:v>321.12</c:v>
                </c:pt>
                <c:pt idx="57">
                  <c:v>315.36</c:v>
                </c:pt>
                <c:pt idx="58">
                  <c:v>313.92</c:v>
                </c:pt>
                <c:pt idx="59" formatCode="General">
                  <c:v>313.92</c:v>
                </c:pt>
                <c:pt idx="60">
                  <c:v>305.27999999999997</c:v>
                </c:pt>
                <c:pt idx="61">
                  <c:v>302.39999999999998</c:v>
                </c:pt>
                <c:pt idx="62">
                  <c:v>298.08</c:v>
                </c:pt>
                <c:pt idx="63" formatCode="General">
                  <c:v>298.08</c:v>
                </c:pt>
                <c:pt idx="64">
                  <c:v>292.32</c:v>
                </c:pt>
                <c:pt idx="65">
                  <c:v>292.32</c:v>
                </c:pt>
                <c:pt idx="66">
                  <c:v>279.36</c:v>
                </c:pt>
                <c:pt idx="67" formatCode="General">
                  <c:v>275.04000000000002</c:v>
                </c:pt>
                <c:pt idx="68">
                  <c:v>253.44</c:v>
                </c:pt>
                <c:pt idx="69">
                  <c:v>257.76</c:v>
                </c:pt>
                <c:pt idx="70">
                  <c:v>259.2</c:v>
                </c:pt>
                <c:pt idx="71" formatCode="General">
                  <c:v>267.83999999999997</c:v>
                </c:pt>
                <c:pt idx="72">
                  <c:v>277.92</c:v>
                </c:pt>
                <c:pt idx="73">
                  <c:v>269.27999999999997</c:v>
                </c:pt>
                <c:pt idx="74">
                  <c:v>275.04000000000002</c:v>
                </c:pt>
                <c:pt idx="75" formatCode="General">
                  <c:v>260.64</c:v>
                </c:pt>
                <c:pt idx="76">
                  <c:v>253.44</c:v>
                </c:pt>
                <c:pt idx="77">
                  <c:v>254.88</c:v>
                </c:pt>
                <c:pt idx="78">
                  <c:v>254.88</c:v>
                </c:pt>
                <c:pt idx="79" formatCode="General">
                  <c:v>252</c:v>
                </c:pt>
                <c:pt idx="80">
                  <c:v>250.56</c:v>
                </c:pt>
                <c:pt idx="81">
                  <c:v>253.44</c:v>
                </c:pt>
                <c:pt idx="82">
                  <c:v>247.68</c:v>
                </c:pt>
                <c:pt idx="83" formatCode="General">
                  <c:v>246.24</c:v>
                </c:pt>
                <c:pt idx="84">
                  <c:v>198.72</c:v>
                </c:pt>
                <c:pt idx="85">
                  <c:v>148.32</c:v>
                </c:pt>
                <c:pt idx="86">
                  <c:v>144</c:v>
                </c:pt>
                <c:pt idx="87" formatCode="General">
                  <c:v>138.24</c:v>
                </c:pt>
                <c:pt idx="88">
                  <c:v>138.24</c:v>
                </c:pt>
                <c:pt idx="89">
                  <c:v>132.47999999999999</c:v>
                </c:pt>
                <c:pt idx="90">
                  <c:v>102.24</c:v>
                </c:pt>
                <c:pt idx="91" formatCode="General">
                  <c:v>95.04</c:v>
                </c:pt>
                <c:pt idx="92">
                  <c:v>93.6</c:v>
                </c:pt>
                <c:pt idx="93">
                  <c:v>92.16</c:v>
                </c:pt>
                <c:pt idx="94">
                  <c:v>100.8</c:v>
                </c:pt>
                <c:pt idx="95" formatCode="General">
                  <c:v>100.8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4DD1-41F9-B3EF-A2C39F51BAC7}"/>
            </c:ext>
          </c:extLst>
        </c:ser>
        <c:ser>
          <c:idx val="73"/>
          <c:order val="73"/>
          <c:tx>
            <c:strRef>
              <c:f>'Sept 2019 and 2021'!$D$77</c:f>
              <c:strCache>
                <c:ptCount val="1"/>
                <c:pt idx="0">
                  <c:v>Saturday Sep 14, 2019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2021'!$E$77:$CV$77</c:f>
              <c:numCache>
                <c:formatCode>0</c:formatCode>
                <c:ptCount val="96"/>
                <c:pt idx="0">
                  <c:v>0</c:v>
                </c:pt>
                <c:pt idx="1">
                  <c:v>90.72</c:v>
                </c:pt>
                <c:pt idx="2">
                  <c:v>93.6</c:v>
                </c:pt>
                <c:pt idx="3" formatCode="General">
                  <c:v>90.72</c:v>
                </c:pt>
                <c:pt idx="4">
                  <c:v>89.28</c:v>
                </c:pt>
                <c:pt idx="5">
                  <c:v>97.92</c:v>
                </c:pt>
                <c:pt idx="6">
                  <c:v>96.48</c:v>
                </c:pt>
                <c:pt idx="7" formatCode="General">
                  <c:v>89.28</c:v>
                </c:pt>
                <c:pt idx="8">
                  <c:v>92.16</c:v>
                </c:pt>
                <c:pt idx="9">
                  <c:v>90.72</c:v>
                </c:pt>
                <c:pt idx="10">
                  <c:v>89.28</c:v>
                </c:pt>
                <c:pt idx="11" formatCode="General">
                  <c:v>92.16</c:v>
                </c:pt>
                <c:pt idx="12">
                  <c:v>90.72</c:v>
                </c:pt>
                <c:pt idx="13">
                  <c:v>87.84</c:v>
                </c:pt>
                <c:pt idx="14">
                  <c:v>90.72</c:v>
                </c:pt>
                <c:pt idx="15" formatCode="General">
                  <c:v>103.68</c:v>
                </c:pt>
                <c:pt idx="16">
                  <c:v>108</c:v>
                </c:pt>
                <c:pt idx="17">
                  <c:v>110.88</c:v>
                </c:pt>
                <c:pt idx="18">
                  <c:v>115.2</c:v>
                </c:pt>
                <c:pt idx="19" formatCode="General">
                  <c:v>123.84</c:v>
                </c:pt>
                <c:pt idx="20">
                  <c:v>185.76</c:v>
                </c:pt>
                <c:pt idx="21">
                  <c:v>185.76</c:v>
                </c:pt>
                <c:pt idx="22">
                  <c:v>190.08</c:v>
                </c:pt>
                <c:pt idx="23" formatCode="General">
                  <c:v>174.24</c:v>
                </c:pt>
                <c:pt idx="24">
                  <c:v>182.88</c:v>
                </c:pt>
                <c:pt idx="25">
                  <c:v>187.2</c:v>
                </c:pt>
                <c:pt idx="26">
                  <c:v>194.4</c:v>
                </c:pt>
                <c:pt idx="27" formatCode="General">
                  <c:v>198.72</c:v>
                </c:pt>
                <c:pt idx="28">
                  <c:v>205.92</c:v>
                </c:pt>
                <c:pt idx="29">
                  <c:v>205.92</c:v>
                </c:pt>
                <c:pt idx="30">
                  <c:v>221.76</c:v>
                </c:pt>
                <c:pt idx="31" formatCode="General">
                  <c:v>207.36</c:v>
                </c:pt>
                <c:pt idx="32">
                  <c:v>211.68</c:v>
                </c:pt>
                <c:pt idx="33">
                  <c:v>207.36</c:v>
                </c:pt>
                <c:pt idx="34">
                  <c:v>220.32</c:v>
                </c:pt>
                <c:pt idx="35" formatCode="General">
                  <c:v>224.64</c:v>
                </c:pt>
                <c:pt idx="36">
                  <c:v>240.48</c:v>
                </c:pt>
                <c:pt idx="37">
                  <c:v>241.92</c:v>
                </c:pt>
                <c:pt idx="38">
                  <c:v>260.64</c:v>
                </c:pt>
                <c:pt idx="39" formatCode="General">
                  <c:v>266.39999999999998</c:v>
                </c:pt>
                <c:pt idx="40">
                  <c:v>269.27999999999997</c:v>
                </c:pt>
                <c:pt idx="41">
                  <c:v>279.36</c:v>
                </c:pt>
                <c:pt idx="42">
                  <c:v>289.44</c:v>
                </c:pt>
                <c:pt idx="43" formatCode="General">
                  <c:v>289.44</c:v>
                </c:pt>
                <c:pt idx="44">
                  <c:v>288</c:v>
                </c:pt>
                <c:pt idx="45">
                  <c:v>290.88</c:v>
                </c:pt>
                <c:pt idx="46">
                  <c:v>299.52</c:v>
                </c:pt>
                <c:pt idx="47" formatCode="General">
                  <c:v>309.60000000000002</c:v>
                </c:pt>
                <c:pt idx="48">
                  <c:v>318.24</c:v>
                </c:pt>
                <c:pt idx="49">
                  <c:v>319.68</c:v>
                </c:pt>
                <c:pt idx="50">
                  <c:v>316.8</c:v>
                </c:pt>
                <c:pt idx="51" formatCode="General">
                  <c:v>325.44</c:v>
                </c:pt>
                <c:pt idx="52">
                  <c:v>319.68</c:v>
                </c:pt>
                <c:pt idx="53">
                  <c:v>322.56</c:v>
                </c:pt>
                <c:pt idx="54">
                  <c:v>322.56</c:v>
                </c:pt>
                <c:pt idx="55" formatCode="General">
                  <c:v>322.56</c:v>
                </c:pt>
                <c:pt idx="56">
                  <c:v>326.88</c:v>
                </c:pt>
                <c:pt idx="57">
                  <c:v>325.44</c:v>
                </c:pt>
                <c:pt idx="58">
                  <c:v>321.12</c:v>
                </c:pt>
                <c:pt idx="59" formatCode="General">
                  <c:v>324</c:v>
                </c:pt>
                <c:pt idx="60">
                  <c:v>315.36</c:v>
                </c:pt>
                <c:pt idx="61">
                  <c:v>315.36</c:v>
                </c:pt>
                <c:pt idx="62">
                  <c:v>303.83999999999997</c:v>
                </c:pt>
                <c:pt idx="63" formatCode="General">
                  <c:v>298.08</c:v>
                </c:pt>
                <c:pt idx="64">
                  <c:v>303.83999999999997</c:v>
                </c:pt>
                <c:pt idx="65">
                  <c:v>288</c:v>
                </c:pt>
                <c:pt idx="66">
                  <c:v>292.32</c:v>
                </c:pt>
                <c:pt idx="67" formatCode="General">
                  <c:v>267.83999999999997</c:v>
                </c:pt>
                <c:pt idx="68">
                  <c:v>241.92</c:v>
                </c:pt>
                <c:pt idx="69">
                  <c:v>241.92</c:v>
                </c:pt>
                <c:pt idx="70">
                  <c:v>259.2</c:v>
                </c:pt>
                <c:pt idx="71" formatCode="General">
                  <c:v>270.72000000000003</c:v>
                </c:pt>
                <c:pt idx="72">
                  <c:v>273.60000000000002</c:v>
                </c:pt>
                <c:pt idx="73">
                  <c:v>270.72000000000003</c:v>
                </c:pt>
                <c:pt idx="74">
                  <c:v>272.16000000000003</c:v>
                </c:pt>
                <c:pt idx="75" formatCode="General">
                  <c:v>270.72000000000003</c:v>
                </c:pt>
                <c:pt idx="76">
                  <c:v>263.52</c:v>
                </c:pt>
                <c:pt idx="77">
                  <c:v>260.64</c:v>
                </c:pt>
                <c:pt idx="78">
                  <c:v>254.88</c:v>
                </c:pt>
                <c:pt idx="79" formatCode="General">
                  <c:v>253.44</c:v>
                </c:pt>
                <c:pt idx="80">
                  <c:v>249.12</c:v>
                </c:pt>
                <c:pt idx="81">
                  <c:v>254.88</c:v>
                </c:pt>
                <c:pt idx="82">
                  <c:v>249.12</c:v>
                </c:pt>
                <c:pt idx="83" formatCode="General">
                  <c:v>247.68</c:v>
                </c:pt>
                <c:pt idx="84">
                  <c:v>200.16</c:v>
                </c:pt>
                <c:pt idx="85">
                  <c:v>141.12</c:v>
                </c:pt>
                <c:pt idx="86">
                  <c:v>125.28</c:v>
                </c:pt>
                <c:pt idx="87" formatCode="General">
                  <c:v>122.4</c:v>
                </c:pt>
                <c:pt idx="88">
                  <c:v>126.72</c:v>
                </c:pt>
                <c:pt idx="89">
                  <c:v>131.04</c:v>
                </c:pt>
                <c:pt idx="90">
                  <c:v>106.56</c:v>
                </c:pt>
                <c:pt idx="91" formatCode="General">
                  <c:v>97.92</c:v>
                </c:pt>
                <c:pt idx="92">
                  <c:v>93.6</c:v>
                </c:pt>
                <c:pt idx="93">
                  <c:v>93.6</c:v>
                </c:pt>
                <c:pt idx="94">
                  <c:v>92.16</c:v>
                </c:pt>
                <c:pt idx="95" formatCode="General">
                  <c:v>95.04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4DD1-41F9-B3EF-A2C39F51BAC7}"/>
            </c:ext>
          </c:extLst>
        </c:ser>
        <c:ser>
          <c:idx val="74"/>
          <c:order val="74"/>
          <c:tx>
            <c:strRef>
              <c:f>'Sept 2019 and 2021'!$D$78</c:f>
              <c:strCache>
                <c:ptCount val="1"/>
                <c:pt idx="0">
                  <c:v>Sunday Sep 15, 2019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2021'!$E$78:$CV$78</c:f>
              <c:numCache>
                <c:formatCode>0</c:formatCode>
                <c:ptCount val="96"/>
                <c:pt idx="0">
                  <c:v>0</c:v>
                </c:pt>
                <c:pt idx="1">
                  <c:v>97.92</c:v>
                </c:pt>
                <c:pt idx="2">
                  <c:v>93.6</c:v>
                </c:pt>
                <c:pt idx="3" formatCode="General">
                  <c:v>92.16</c:v>
                </c:pt>
                <c:pt idx="4">
                  <c:v>90.72</c:v>
                </c:pt>
                <c:pt idx="5">
                  <c:v>92.16</c:v>
                </c:pt>
                <c:pt idx="6">
                  <c:v>97.92</c:v>
                </c:pt>
                <c:pt idx="7" formatCode="General">
                  <c:v>90.72</c:v>
                </c:pt>
                <c:pt idx="8">
                  <c:v>93.6</c:v>
                </c:pt>
                <c:pt idx="9">
                  <c:v>92.16</c:v>
                </c:pt>
                <c:pt idx="10">
                  <c:v>87.84</c:v>
                </c:pt>
                <c:pt idx="11" formatCode="General">
                  <c:v>92.16</c:v>
                </c:pt>
                <c:pt idx="12">
                  <c:v>103.68</c:v>
                </c:pt>
                <c:pt idx="13">
                  <c:v>87.84</c:v>
                </c:pt>
                <c:pt idx="14">
                  <c:v>96.48</c:v>
                </c:pt>
                <c:pt idx="15" formatCode="General">
                  <c:v>115.2</c:v>
                </c:pt>
                <c:pt idx="16">
                  <c:v>120.96</c:v>
                </c:pt>
                <c:pt idx="17">
                  <c:v>125.28</c:v>
                </c:pt>
                <c:pt idx="18">
                  <c:v>135.36000000000001</c:v>
                </c:pt>
                <c:pt idx="19" formatCode="General">
                  <c:v>129.6</c:v>
                </c:pt>
                <c:pt idx="20">
                  <c:v>129.6</c:v>
                </c:pt>
                <c:pt idx="21">
                  <c:v>123.84</c:v>
                </c:pt>
                <c:pt idx="22">
                  <c:v>132.47999999999999</c:v>
                </c:pt>
                <c:pt idx="23" formatCode="General">
                  <c:v>152.63999999999999</c:v>
                </c:pt>
                <c:pt idx="24">
                  <c:v>221.76</c:v>
                </c:pt>
                <c:pt idx="25">
                  <c:v>198.72</c:v>
                </c:pt>
                <c:pt idx="26">
                  <c:v>214.56</c:v>
                </c:pt>
                <c:pt idx="27" formatCode="General">
                  <c:v>210.24</c:v>
                </c:pt>
                <c:pt idx="28">
                  <c:v>180</c:v>
                </c:pt>
                <c:pt idx="29">
                  <c:v>178.56</c:v>
                </c:pt>
                <c:pt idx="30">
                  <c:v>177.12</c:v>
                </c:pt>
                <c:pt idx="31" formatCode="General">
                  <c:v>168.48</c:v>
                </c:pt>
                <c:pt idx="32">
                  <c:v>172.8</c:v>
                </c:pt>
                <c:pt idx="33">
                  <c:v>195.84</c:v>
                </c:pt>
                <c:pt idx="34">
                  <c:v>216</c:v>
                </c:pt>
                <c:pt idx="35" formatCode="General">
                  <c:v>207.36</c:v>
                </c:pt>
                <c:pt idx="36">
                  <c:v>205.92</c:v>
                </c:pt>
                <c:pt idx="37">
                  <c:v>216</c:v>
                </c:pt>
                <c:pt idx="38">
                  <c:v>241.92</c:v>
                </c:pt>
                <c:pt idx="39" formatCode="General">
                  <c:v>252</c:v>
                </c:pt>
                <c:pt idx="40">
                  <c:v>253.44</c:v>
                </c:pt>
                <c:pt idx="41">
                  <c:v>266.39999999999998</c:v>
                </c:pt>
                <c:pt idx="42">
                  <c:v>277.92</c:v>
                </c:pt>
                <c:pt idx="43" formatCode="General">
                  <c:v>286.56</c:v>
                </c:pt>
                <c:pt idx="44">
                  <c:v>279.36</c:v>
                </c:pt>
                <c:pt idx="45">
                  <c:v>275.04000000000002</c:v>
                </c:pt>
                <c:pt idx="46">
                  <c:v>277.92</c:v>
                </c:pt>
                <c:pt idx="47" formatCode="General">
                  <c:v>277.92</c:v>
                </c:pt>
                <c:pt idx="48">
                  <c:v>286.56</c:v>
                </c:pt>
                <c:pt idx="49">
                  <c:v>275.04000000000002</c:v>
                </c:pt>
                <c:pt idx="50">
                  <c:v>266.39999999999998</c:v>
                </c:pt>
                <c:pt idx="51" formatCode="General">
                  <c:v>267.83999999999997</c:v>
                </c:pt>
                <c:pt idx="52">
                  <c:v>272.16000000000003</c:v>
                </c:pt>
                <c:pt idx="53">
                  <c:v>270.72000000000003</c:v>
                </c:pt>
                <c:pt idx="54">
                  <c:v>270.72000000000003</c:v>
                </c:pt>
                <c:pt idx="55" formatCode="General">
                  <c:v>259.2</c:v>
                </c:pt>
                <c:pt idx="56">
                  <c:v>275.04000000000002</c:v>
                </c:pt>
                <c:pt idx="57">
                  <c:v>263.52</c:v>
                </c:pt>
                <c:pt idx="58">
                  <c:v>266.39999999999998</c:v>
                </c:pt>
                <c:pt idx="59" formatCode="General">
                  <c:v>254.88</c:v>
                </c:pt>
                <c:pt idx="60">
                  <c:v>243.36</c:v>
                </c:pt>
                <c:pt idx="61">
                  <c:v>231.84</c:v>
                </c:pt>
                <c:pt idx="62">
                  <c:v>236.16</c:v>
                </c:pt>
                <c:pt idx="63" formatCode="General">
                  <c:v>239.04</c:v>
                </c:pt>
                <c:pt idx="64">
                  <c:v>243.36</c:v>
                </c:pt>
                <c:pt idx="65">
                  <c:v>230.4</c:v>
                </c:pt>
                <c:pt idx="66">
                  <c:v>221.76</c:v>
                </c:pt>
                <c:pt idx="67" formatCode="General">
                  <c:v>213.12</c:v>
                </c:pt>
                <c:pt idx="68">
                  <c:v>228.96</c:v>
                </c:pt>
                <c:pt idx="69">
                  <c:v>236.16</c:v>
                </c:pt>
                <c:pt idx="70">
                  <c:v>241.92</c:v>
                </c:pt>
                <c:pt idx="71" formatCode="General">
                  <c:v>262.08</c:v>
                </c:pt>
                <c:pt idx="72">
                  <c:v>253.44</c:v>
                </c:pt>
                <c:pt idx="73">
                  <c:v>246.24</c:v>
                </c:pt>
                <c:pt idx="74">
                  <c:v>246.24</c:v>
                </c:pt>
                <c:pt idx="75" formatCode="General">
                  <c:v>247.68</c:v>
                </c:pt>
                <c:pt idx="76">
                  <c:v>239.04</c:v>
                </c:pt>
                <c:pt idx="77">
                  <c:v>236.16</c:v>
                </c:pt>
                <c:pt idx="78">
                  <c:v>237.6</c:v>
                </c:pt>
                <c:pt idx="79" formatCode="General">
                  <c:v>243.36</c:v>
                </c:pt>
                <c:pt idx="80">
                  <c:v>201.6</c:v>
                </c:pt>
                <c:pt idx="81">
                  <c:v>141.12</c:v>
                </c:pt>
                <c:pt idx="82">
                  <c:v>132.47999999999999</c:v>
                </c:pt>
                <c:pt idx="83" formatCode="General">
                  <c:v>132.47999999999999</c:v>
                </c:pt>
                <c:pt idx="84">
                  <c:v>132.47999999999999</c:v>
                </c:pt>
                <c:pt idx="85">
                  <c:v>123.84</c:v>
                </c:pt>
                <c:pt idx="86">
                  <c:v>105.12</c:v>
                </c:pt>
                <c:pt idx="87" formatCode="General">
                  <c:v>102.24</c:v>
                </c:pt>
                <c:pt idx="88">
                  <c:v>102.24</c:v>
                </c:pt>
                <c:pt idx="89">
                  <c:v>102.24</c:v>
                </c:pt>
                <c:pt idx="90">
                  <c:v>103.68</c:v>
                </c:pt>
                <c:pt idx="91" formatCode="General">
                  <c:v>100.8</c:v>
                </c:pt>
                <c:pt idx="92">
                  <c:v>102.24</c:v>
                </c:pt>
                <c:pt idx="93">
                  <c:v>108</c:v>
                </c:pt>
                <c:pt idx="94">
                  <c:v>106.56</c:v>
                </c:pt>
                <c:pt idx="95" formatCode="General">
                  <c:v>103.68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4DD1-41F9-B3EF-A2C39F51BAC7}"/>
            </c:ext>
          </c:extLst>
        </c:ser>
        <c:ser>
          <c:idx val="75"/>
          <c:order val="75"/>
          <c:tx>
            <c:strRef>
              <c:f>'Sept 2019 and 2021'!$D$79</c:f>
              <c:strCache>
                <c:ptCount val="1"/>
                <c:pt idx="0">
                  <c:v>Monday Sep 16, 2019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2021'!$E$79:$CV$79</c:f>
              <c:numCache>
                <c:formatCode>0</c:formatCode>
                <c:ptCount val="96"/>
                <c:pt idx="0">
                  <c:v>0</c:v>
                </c:pt>
                <c:pt idx="1">
                  <c:v>100.8</c:v>
                </c:pt>
                <c:pt idx="2">
                  <c:v>100.8</c:v>
                </c:pt>
                <c:pt idx="3" formatCode="General">
                  <c:v>97.92</c:v>
                </c:pt>
                <c:pt idx="4">
                  <c:v>93.6</c:v>
                </c:pt>
                <c:pt idx="5">
                  <c:v>95.04</c:v>
                </c:pt>
                <c:pt idx="6">
                  <c:v>102.24</c:v>
                </c:pt>
                <c:pt idx="7" formatCode="General">
                  <c:v>100.8</c:v>
                </c:pt>
                <c:pt idx="8">
                  <c:v>96.48</c:v>
                </c:pt>
                <c:pt idx="9">
                  <c:v>96.48</c:v>
                </c:pt>
                <c:pt idx="10">
                  <c:v>95.04</c:v>
                </c:pt>
                <c:pt idx="11" formatCode="General">
                  <c:v>118.08</c:v>
                </c:pt>
                <c:pt idx="12">
                  <c:v>116.64</c:v>
                </c:pt>
                <c:pt idx="13">
                  <c:v>113.76</c:v>
                </c:pt>
                <c:pt idx="14">
                  <c:v>118.08</c:v>
                </c:pt>
                <c:pt idx="15" formatCode="General">
                  <c:v>122.4</c:v>
                </c:pt>
                <c:pt idx="16">
                  <c:v>113.76</c:v>
                </c:pt>
                <c:pt idx="17">
                  <c:v>112.32</c:v>
                </c:pt>
                <c:pt idx="18">
                  <c:v>118.08</c:v>
                </c:pt>
                <c:pt idx="19" formatCode="General">
                  <c:v>141.12</c:v>
                </c:pt>
                <c:pt idx="20">
                  <c:v>208.8</c:v>
                </c:pt>
                <c:pt idx="21">
                  <c:v>210.24</c:v>
                </c:pt>
                <c:pt idx="22">
                  <c:v>204.48</c:v>
                </c:pt>
                <c:pt idx="23" formatCode="General">
                  <c:v>197.28</c:v>
                </c:pt>
                <c:pt idx="24">
                  <c:v>200.16</c:v>
                </c:pt>
                <c:pt idx="25">
                  <c:v>201.6</c:v>
                </c:pt>
                <c:pt idx="26">
                  <c:v>210.24</c:v>
                </c:pt>
                <c:pt idx="27" formatCode="General">
                  <c:v>203.04</c:v>
                </c:pt>
                <c:pt idx="28">
                  <c:v>178.56</c:v>
                </c:pt>
                <c:pt idx="29">
                  <c:v>207.36</c:v>
                </c:pt>
                <c:pt idx="30">
                  <c:v>203.04</c:v>
                </c:pt>
                <c:pt idx="31" formatCode="General">
                  <c:v>194.4</c:v>
                </c:pt>
                <c:pt idx="32">
                  <c:v>201.6</c:v>
                </c:pt>
                <c:pt idx="33">
                  <c:v>203.04</c:v>
                </c:pt>
                <c:pt idx="34">
                  <c:v>207.36</c:v>
                </c:pt>
                <c:pt idx="35" formatCode="General">
                  <c:v>217.44</c:v>
                </c:pt>
                <c:pt idx="36">
                  <c:v>240.48</c:v>
                </c:pt>
                <c:pt idx="37">
                  <c:v>239.04</c:v>
                </c:pt>
                <c:pt idx="38">
                  <c:v>237.6</c:v>
                </c:pt>
                <c:pt idx="39" formatCode="General">
                  <c:v>252</c:v>
                </c:pt>
                <c:pt idx="40">
                  <c:v>246.24</c:v>
                </c:pt>
                <c:pt idx="41">
                  <c:v>227.52</c:v>
                </c:pt>
                <c:pt idx="42">
                  <c:v>213.12</c:v>
                </c:pt>
                <c:pt idx="43" formatCode="General">
                  <c:v>227.52</c:v>
                </c:pt>
                <c:pt idx="44">
                  <c:v>247.68</c:v>
                </c:pt>
                <c:pt idx="45">
                  <c:v>250.56</c:v>
                </c:pt>
                <c:pt idx="46">
                  <c:v>252</c:v>
                </c:pt>
                <c:pt idx="47" formatCode="General">
                  <c:v>254.88</c:v>
                </c:pt>
                <c:pt idx="48">
                  <c:v>257.76</c:v>
                </c:pt>
                <c:pt idx="49">
                  <c:v>253.44</c:v>
                </c:pt>
                <c:pt idx="50">
                  <c:v>270.72000000000003</c:v>
                </c:pt>
                <c:pt idx="51" formatCode="General">
                  <c:v>270.72000000000003</c:v>
                </c:pt>
                <c:pt idx="52">
                  <c:v>273.60000000000002</c:v>
                </c:pt>
                <c:pt idx="53">
                  <c:v>279.36</c:v>
                </c:pt>
                <c:pt idx="54">
                  <c:v>277.92</c:v>
                </c:pt>
                <c:pt idx="55" formatCode="General">
                  <c:v>279.36</c:v>
                </c:pt>
                <c:pt idx="56">
                  <c:v>270.72000000000003</c:v>
                </c:pt>
                <c:pt idx="57">
                  <c:v>263.52</c:v>
                </c:pt>
                <c:pt idx="58">
                  <c:v>244.8</c:v>
                </c:pt>
                <c:pt idx="59" formatCode="General">
                  <c:v>243.36</c:v>
                </c:pt>
                <c:pt idx="60">
                  <c:v>239.04</c:v>
                </c:pt>
                <c:pt idx="61">
                  <c:v>249.12</c:v>
                </c:pt>
                <c:pt idx="62">
                  <c:v>247.68</c:v>
                </c:pt>
                <c:pt idx="63" formatCode="General">
                  <c:v>246.24</c:v>
                </c:pt>
                <c:pt idx="64">
                  <c:v>240.48</c:v>
                </c:pt>
                <c:pt idx="65">
                  <c:v>249.12</c:v>
                </c:pt>
                <c:pt idx="66">
                  <c:v>227.52</c:v>
                </c:pt>
                <c:pt idx="67" formatCode="General">
                  <c:v>218.88</c:v>
                </c:pt>
                <c:pt idx="68">
                  <c:v>207.36</c:v>
                </c:pt>
                <c:pt idx="69">
                  <c:v>217.44</c:v>
                </c:pt>
                <c:pt idx="70">
                  <c:v>239.04</c:v>
                </c:pt>
                <c:pt idx="71" formatCode="General">
                  <c:v>254.88</c:v>
                </c:pt>
                <c:pt idx="72">
                  <c:v>244.8</c:v>
                </c:pt>
                <c:pt idx="73">
                  <c:v>239.04</c:v>
                </c:pt>
                <c:pt idx="74">
                  <c:v>249.12</c:v>
                </c:pt>
                <c:pt idx="75" formatCode="General">
                  <c:v>244.8</c:v>
                </c:pt>
                <c:pt idx="76">
                  <c:v>241.92</c:v>
                </c:pt>
                <c:pt idx="77">
                  <c:v>236.16</c:v>
                </c:pt>
                <c:pt idx="78">
                  <c:v>239.04</c:v>
                </c:pt>
                <c:pt idx="79" formatCode="General">
                  <c:v>236.16</c:v>
                </c:pt>
                <c:pt idx="80">
                  <c:v>236.16</c:v>
                </c:pt>
                <c:pt idx="81">
                  <c:v>236.16</c:v>
                </c:pt>
                <c:pt idx="82">
                  <c:v>234.72</c:v>
                </c:pt>
                <c:pt idx="83" formatCode="General">
                  <c:v>233.28</c:v>
                </c:pt>
                <c:pt idx="84">
                  <c:v>184.32</c:v>
                </c:pt>
                <c:pt idx="85">
                  <c:v>131.04</c:v>
                </c:pt>
                <c:pt idx="86">
                  <c:v>122.4</c:v>
                </c:pt>
                <c:pt idx="87" formatCode="General">
                  <c:v>113.76</c:v>
                </c:pt>
                <c:pt idx="88">
                  <c:v>120.96</c:v>
                </c:pt>
                <c:pt idx="89">
                  <c:v>125.28</c:v>
                </c:pt>
                <c:pt idx="90">
                  <c:v>100.8</c:v>
                </c:pt>
                <c:pt idx="91" formatCode="General">
                  <c:v>96.48</c:v>
                </c:pt>
                <c:pt idx="92">
                  <c:v>96.480400000000003</c:v>
                </c:pt>
                <c:pt idx="93">
                  <c:v>96.48</c:v>
                </c:pt>
                <c:pt idx="94">
                  <c:v>97.92</c:v>
                </c:pt>
                <c:pt idx="95" formatCode="General">
                  <c:v>105.12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4DD1-41F9-B3EF-A2C39F51BAC7}"/>
            </c:ext>
          </c:extLst>
        </c:ser>
        <c:ser>
          <c:idx val="76"/>
          <c:order val="76"/>
          <c:tx>
            <c:strRef>
              <c:f>'Sept 2019 and 2021'!$D$80</c:f>
              <c:strCache>
                <c:ptCount val="1"/>
                <c:pt idx="0">
                  <c:v>Tuesday Sep 17, 2019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2021'!$E$80:$CV$80</c:f>
              <c:numCache>
                <c:formatCode>0</c:formatCode>
                <c:ptCount val="96"/>
                <c:pt idx="0">
                  <c:v>0</c:v>
                </c:pt>
                <c:pt idx="1">
                  <c:v>92.16</c:v>
                </c:pt>
                <c:pt idx="2">
                  <c:v>92.16</c:v>
                </c:pt>
                <c:pt idx="3" formatCode="General">
                  <c:v>93.6</c:v>
                </c:pt>
                <c:pt idx="4">
                  <c:v>82.08</c:v>
                </c:pt>
                <c:pt idx="5">
                  <c:v>93.6</c:v>
                </c:pt>
                <c:pt idx="6">
                  <c:v>90.72</c:v>
                </c:pt>
                <c:pt idx="7" formatCode="General">
                  <c:v>86.4</c:v>
                </c:pt>
                <c:pt idx="8">
                  <c:v>102.24</c:v>
                </c:pt>
                <c:pt idx="9">
                  <c:v>84.96</c:v>
                </c:pt>
                <c:pt idx="10">
                  <c:v>93.6</c:v>
                </c:pt>
                <c:pt idx="11" formatCode="General">
                  <c:v>108</c:v>
                </c:pt>
                <c:pt idx="12">
                  <c:v>102.24</c:v>
                </c:pt>
                <c:pt idx="13">
                  <c:v>100.8</c:v>
                </c:pt>
                <c:pt idx="14">
                  <c:v>103.68</c:v>
                </c:pt>
                <c:pt idx="15" formatCode="General">
                  <c:v>108</c:v>
                </c:pt>
                <c:pt idx="16">
                  <c:v>115.2</c:v>
                </c:pt>
                <c:pt idx="17">
                  <c:v>110.88</c:v>
                </c:pt>
                <c:pt idx="18">
                  <c:v>119.52</c:v>
                </c:pt>
                <c:pt idx="19" formatCode="General">
                  <c:v>133.91999999999999</c:v>
                </c:pt>
                <c:pt idx="20">
                  <c:v>205.92</c:v>
                </c:pt>
                <c:pt idx="21">
                  <c:v>201.6</c:v>
                </c:pt>
                <c:pt idx="22">
                  <c:v>197.28</c:v>
                </c:pt>
                <c:pt idx="23" formatCode="General">
                  <c:v>178.56</c:v>
                </c:pt>
                <c:pt idx="24">
                  <c:v>175.68</c:v>
                </c:pt>
                <c:pt idx="25">
                  <c:v>180</c:v>
                </c:pt>
                <c:pt idx="26">
                  <c:v>187.2</c:v>
                </c:pt>
                <c:pt idx="27" formatCode="General">
                  <c:v>201.6</c:v>
                </c:pt>
                <c:pt idx="28">
                  <c:v>200.16</c:v>
                </c:pt>
                <c:pt idx="29">
                  <c:v>205.92</c:v>
                </c:pt>
                <c:pt idx="30">
                  <c:v>205.92</c:v>
                </c:pt>
                <c:pt idx="31" formatCode="General">
                  <c:v>184.32</c:v>
                </c:pt>
                <c:pt idx="32">
                  <c:v>194.4</c:v>
                </c:pt>
                <c:pt idx="33">
                  <c:v>203.04</c:v>
                </c:pt>
                <c:pt idx="34">
                  <c:v>198.72</c:v>
                </c:pt>
                <c:pt idx="35" formatCode="General">
                  <c:v>195.84</c:v>
                </c:pt>
                <c:pt idx="36">
                  <c:v>195.84</c:v>
                </c:pt>
                <c:pt idx="37">
                  <c:v>205.92</c:v>
                </c:pt>
                <c:pt idx="38">
                  <c:v>223.2</c:v>
                </c:pt>
                <c:pt idx="39" formatCode="General">
                  <c:v>234.72</c:v>
                </c:pt>
                <c:pt idx="40">
                  <c:v>240.48</c:v>
                </c:pt>
                <c:pt idx="41">
                  <c:v>246.24</c:v>
                </c:pt>
                <c:pt idx="42">
                  <c:v>247.68</c:v>
                </c:pt>
                <c:pt idx="43" formatCode="General">
                  <c:v>241.92</c:v>
                </c:pt>
                <c:pt idx="44">
                  <c:v>246.24</c:v>
                </c:pt>
                <c:pt idx="45">
                  <c:v>256.32</c:v>
                </c:pt>
                <c:pt idx="46">
                  <c:v>266.39999999999998</c:v>
                </c:pt>
                <c:pt idx="47" formatCode="General">
                  <c:v>257.76</c:v>
                </c:pt>
                <c:pt idx="48">
                  <c:v>259.2</c:v>
                </c:pt>
                <c:pt idx="49">
                  <c:v>263.52</c:v>
                </c:pt>
                <c:pt idx="50">
                  <c:v>263.52</c:v>
                </c:pt>
                <c:pt idx="51" formatCode="General">
                  <c:v>262.08</c:v>
                </c:pt>
                <c:pt idx="52">
                  <c:v>263.52</c:v>
                </c:pt>
                <c:pt idx="53">
                  <c:v>266.39999999999998</c:v>
                </c:pt>
                <c:pt idx="54">
                  <c:v>262.08</c:v>
                </c:pt>
                <c:pt idx="55" formatCode="General">
                  <c:v>264.95999999999998</c:v>
                </c:pt>
                <c:pt idx="56">
                  <c:v>267.83999999999997</c:v>
                </c:pt>
                <c:pt idx="57">
                  <c:v>259.2</c:v>
                </c:pt>
                <c:pt idx="58">
                  <c:v>262.08</c:v>
                </c:pt>
                <c:pt idx="59" formatCode="General">
                  <c:v>257.76</c:v>
                </c:pt>
                <c:pt idx="60">
                  <c:v>256.32</c:v>
                </c:pt>
                <c:pt idx="61">
                  <c:v>253.44</c:v>
                </c:pt>
                <c:pt idx="62">
                  <c:v>253.44</c:v>
                </c:pt>
                <c:pt idx="63" formatCode="General">
                  <c:v>253.44</c:v>
                </c:pt>
                <c:pt idx="64">
                  <c:v>227.52</c:v>
                </c:pt>
                <c:pt idx="65">
                  <c:v>227.52</c:v>
                </c:pt>
                <c:pt idx="66">
                  <c:v>228.96</c:v>
                </c:pt>
                <c:pt idx="67" formatCode="General">
                  <c:v>217.44</c:v>
                </c:pt>
                <c:pt idx="68">
                  <c:v>233.28</c:v>
                </c:pt>
                <c:pt idx="69">
                  <c:v>227.52</c:v>
                </c:pt>
                <c:pt idx="70">
                  <c:v>237.6</c:v>
                </c:pt>
                <c:pt idx="71" formatCode="General">
                  <c:v>260.64</c:v>
                </c:pt>
                <c:pt idx="72">
                  <c:v>253.44</c:v>
                </c:pt>
                <c:pt idx="73">
                  <c:v>243.36</c:v>
                </c:pt>
                <c:pt idx="74">
                  <c:v>244.8</c:v>
                </c:pt>
                <c:pt idx="75" formatCode="General">
                  <c:v>247.68</c:v>
                </c:pt>
                <c:pt idx="76">
                  <c:v>246.24</c:v>
                </c:pt>
                <c:pt idx="77">
                  <c:v>241.92</c:v>
                </c:pt>
                <c:pt idx="78">
                  <c:v>239.04</c:v>
                </c:pt>
                <c:pt idx="79" formatCode="General">
                  <c:v>237.6</c:v>
                </c:pt>
                <c:pt idx="80">
                  <c:v>239.04</c:v>
                </c:pt>
                <c:pt idx="81">
                  <c:v>237.6</c:v>
                </c:pt>
                <c:pt idx="82">
                  <c:v>236.16</c:v>
                </c:pt>
                <c:pt idx="83" formatCode="General">
                  <c:v>236.16</c:v>
                </c:pt>
                <c:pt idx="84">
                  <c:v>191.52</c:v>
                </c:pt>
                <c:pt idx="85">
                  <c:v>135.36000000000001</c:v>
                </c:pt>
                <c:pt idx="86">
                  <c:v>126.72</c:v>
                </c:pt>
                <c:pt idx="87" formatCode="General">
                  <c:v>118.08</c:v>
                </c:pt>
                <c:pt idx="88">
                  <c:v>120.96</c:v>
                </c:pt>
                <c:pt idx="89">
                  <c:v>123.84</c:v>
                </c:pt>
                <c:pt idx="90">
                  <c:v>103.68</c:v>
                </c:pt>
                <c:pt idx="91" formatCode="General">
                  <c:v>95.04</c:v>
                </c:pt>
                <c:pt idx="92">
                  <c:v>97.92</c:v>
                </c:pt>
                <c:pt idx="93">
                  <c:v>95.04</c:v>
                </c:pt>
                <c:pt idx="94">
                  <c:v>96.48</c:v>
                </c:pt>
                <c:pt idx="95" formatCode="General">
                  <c:v>100.8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4DD1-41F9-B3EF-A2C39F51BAC7}"/>
            </c:ext>
          </c:extLst>
        </c:ser>
        <c:ser>
          <c:idx val="77"/>
          <c:order val="77"/>
          <c:tx>
            <c:strRef>
              <c:f>'Sept 2019 and 2021'!$D$81</c:f>
              <c:strCache>
                <c:ptCount val="1"/>
                <c:pt idx="0">
                  <c:v>Wednesday Sep 18, 2019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2021'!$E$81:$CV$81</c:f>
              <c:numCache>
                <c:formatCode>0</c:formatCode>
                <c:ptCount val="96"/>
                <c:pt idx="0">
                  <c:v>0</c:v>
                </c:pt>
                <c:pt idx="1">
                  <c:v>93.6</c:v>
                </c:pt>
                <c:pt idx="2">
                  <c:v>96.48</c:v>
                </c:pt>
                <c:pt idx="3" formatCode="General">
                  <c:v>89.28</c:v>
                </c:pt>
                <c:pt idx="4">
                  <c:v>92.16</c:v>
                </c:pt>
                <c:pt idx="5">
                  <c:v>93.6</c:v>
                </c:pt>
                <c:pt idx="6">
                  <c:v>93.6</c:v>
                </c:pt>
                <c:pt idx="7" formatCode="General">
                  <c:v>87.84</c:v>
                </c:pt>
                <c:pt idx="8">
                  <c:v>89.28</c:v>
                </c:pt>
                <c:pt idx="9">
                  <c:v>87.84</c:v>
                </c:pt>
                <c:pt idx="10">
                  <c:v>92.16</c:v>
                </c:pt>
                <c:pt idx="11" formatCode="General">
                  <c:v>105.12</c:v>
                </c:pt>
                <c:pt idx="12">
                  <c:v>112.32</c:v>
                </c:pt>
                <c:pt idx="13">
                  <c:v>119.52</c:v>
                </c:pt>
                <c:pt idx="14">
                  <c:v>113.76</c:v>
                </c:pt>
                <c:pt idx="15" formatCode="General">
                  <c:v>112.32</c:v>
                </c:pt>
                <c:pt idx="16">
                  <c:v>108</c:v>
                </c:pt>
                <c:pt idx="17">
                  <c:v>106.56</c:v>
                </c:pt>
                <c:pt idx="18">
                  <c:v>115.2</c:v>
                </c:pt>
                <c:pt idx="19" formatCode="General">
                  <c:v>126.72</c:v>
                </c:pt>
                <c:pt idx="20">
                  <c:v>201.6</c:v>
                </c:pt>
                <c:pt idx="21">
                  <c:v>194.4</c:v>
                </c:pt>
                <c:pt idx="22">
                  <c:v>192.96</c:v>
                </c:pt>
                <c:pt idx="23" formatCode="General">
                  <c:v>188.64</c:v>
                </c:pt>
                <c:pt idx="24">
                  <c:v>191.52</c:v>
                </c:pt>
                <c:pt idx="25">
                  <c:v>191.52</c:v>
                </c:pt>
                <c:pt idx="26">
                  <c:v>187.2</c:v>
                </c:pt>
                <c:pt idx="27" formatCode="General">
                  <c:v>192.96</c:v>
                </c:pt>
                <c:pt idx="28">
                  <c:v>203.04</c:v>
                </c:pt>
                <c:pt idx="29">
                  <c:v>207.36</c:v>
                </c:pt>
                <c:pt idx="30">
                  <c:v>194.4</c:v>
                </c:pt>
                <c:pt idx="31" formatCode="General">
                  <c:v>190.08</c:v>
                </c:pt>
                <c:pt idx="32">
                  <c:v>205.92</c:v>
                </c:pt>
                <c:pt idx="33">
                  <c:v>200.16</c:v>
                </c:pt>
                <c:pt idx="34">
                  <c:v>203.04</c:v>
                </c:pt>
                <c:pt idx="35" formatCode="General">
                  <c:v>204.48</c:v>
                </c:pt>
                <c:pt idx="36">
                  <c:v>217.44</c:v>
                </c:pt>
                <c:pt idx="37">
                  <c:v>208.8</c:v>
                </c:pt>
                <c:pt idx="38">
                  <c:v>233.28</c:v>
                </c:pt>
                <c:pt idx="39" formatCode="General">
                  <c:v>224.64</c:v>
                </c:pt>
                <c:pt idx="40">
                  <c:v>237.6</c:v>
                </c:pt>
                <c:pt idx="41">
                  <c:v>243.36</c:v>
                </c:pt>
                <c:pt idx="42">
                  <c:v>249.12</c:v>
                </c:pt>
                <c:pt idx="43" formatCode="General">
                  <c:v>236.16</c:v>
                </c:pt>
                <c:pt idx="44">
                  <c:v>257.76</c:v>
                </c:pt>
                <c:pt idx="45">
                  <c:v>257.76</c:v>
                </c:pt>
                <c:pt idx="46">
                  <c:v>259.2</c:v>
                </c:pt>
                <c:pt idx="47" formatCode="General">
                  <c:v>257.76</c:v>
                </c:pt>
                <c:pt idx="48">
                  <c:v>257.76</c:v>
                </c:pt>
                <c:pt idx="49">
                  <c:v>253.44</c:v>
                </c:pt>
                <c:pt idx="50">
                  <c:v>257.76</c:v>
                </c:pt>
                <c:pt idx="51" formatCode="General">
                  <c:v>256.32</c:v>
                </c:pt>
                <c:pt idx="52">
                  <c:v>263.52</c:v>
                </c:pt>
                <c:pt idx="53">
                  <c:v>259.2</c:v>
                </c:pt>
                <c:pt idx="54">
                  <c:v>254.88</c:v>
                </c:pt>
                <c:pt idx="55" formatCode="General">
                  <c:v>250.56</c:v>
                </c:pt>
                <c:pt idx="56">
                  <c:v>246.24</c:v>
                </c:pt>
                <c:pt idx="57">
                  <c:v>246.24</c:v>
                </c:pt>
                <c:pt idx="58">
                  <c:v>244.8</c:v>
                </c:pt>
                <c:pt idx="59" formatCode="General">
                  <c:v>254.88</c:v>
                </c:pt>
                <c:pt idx="60">
                  <c:v>249.12</c:v>
                </c:pt>
                <c:pt idx="61">
                  <c:v>237.6</c:v>
                </c:pt>
                <c:pt idx="62">
                  <c:v>236.16</c:v>
                </c:pt>
                <c:pt idx="63" formatCode="General">
                  <c:v>227.52</c:v>
                </c:pt>
                <c:pt idx="64">
                  <c:v>221.76</c:v>
                </c:pt>
                <c:pt idx="65">
                  <c:v>217.44</c:v>
                </c:pt>
                <c:pt idx="66">
                  <c:v>218.88</c:v>
                </c:pt>
                <c:pt idx="67" formatCode="General">
                  <c:v>211.68</c:v>
                </c:pt>
                <c:pt idx="68">
                  <c:v>205.92</c:v>
                </c:pt>
                <c:pt idx="69">
                  <c:v>204.48</c:v>
                </c:pt>
                <c:pt idx="70">
                  <c:v>226.08</c:v>
                </c:pt>
                <c:pt idx="71" formatCode="General">
                  <c:v>253.44</c:v>
                </c:pt>
                <c:pt idx="72">
                  <c:v>249.12</c:v>
                </c:pt>
                <c:pt idx="73">
                  <c:v>244.8</c:v>
                </c:pt>
                <c:pt idx="74">
                  <c:v>228.96</c:v>
                </c:pt>
                <c:pt idx="75" formatCode="General">
                  <c:v>226.08</c:v>
                </c:pt>
                <c:pt idx="76">
                  <c:v>237.6</c:v>
                </c:pt>
                <c:pt idx="77">
                  <c:v>231.84</c:v>
                </c:pt>
                <c:pt idx="78">
                  <c:v>221.76</c:v>
                </c:pt>
                <c:pt idx="79" formatCode="General">
                  <c:v>227.52</c:v>
                </c:pt>
                <c:pt idx="80">
                  <c:v>226.08</c:v>
                </c:pt>
                <c:pt idx="81">
                  <c:v>227.52</c:v>
                </c:pt>
                <c:pt idx="82">
                  <c:v>228.96</c:v>
                </c:pt>
                <c:pt idx="83" formatCode="General">
                  <c:v>217.44</c:v>
                </c:pt>
                <c:pt idx="84">
                  <c:v>172.8</c:v>
                </c:pt>
                <c:pt idx="85">
                  <c:v>128.16</c:v>
                </c:pt>
                <c:pt idx="86">
                  <c:v>119.52</c:v>
                </c:pt>
                <c:pt idx="87" formatCode="General">
                  <c:v>115.2</c:v>
                </c:pt>
                <c:pt idx="88">
                  <c:v>120.96</c:v>
                </c:pt>
                <c:pt idx="89">
                  <c:v>113.76</c:v>
                </c:pt>
                <c:pt idx="90">
                  <c:v>97.92</c:v>
                </c:pt>
                <c:pt idx="91" formatCode="General">
                  <c:v>92.16</c:v>
                </c:pt>
                <c:pt idx="92">
                  <c:v>90.72</c:v>
                </c:pt>
                <c:pt idx="93">
                  <c:v>90.72</c:v>
                </c:pt>
                <c:pt idx="94">
                  <c:v>95.04</c:v>
                </c:pt>
                <c:pt idx="95" formatCode="General">
                  <c:v>87.84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4DD1-41F9-B3EF-A2C39F51BAC7}"/>
            </c:ext>
          </c:extLst>
        </c:ser>
        <c:ser>
          <c:idx val="78"/>
          <c:order val="78"/>
          <c:tx>
            <c:strRef>
              <c:f>'Sept 2019 and 2021'!$D$82</c:f>
              <c:strCache>
                <c:ptCount val="1"/>
                <c:pt idx="0">
                  <c:v>Thursday Sep 19, 2019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2021'!$E$82:$CV$82</c:f>
              <c:numCache>
                <c:formatCode>0</c:formatCode>
                <c:ptCount val="96"/>
                <c:pt idx="0">
                  <c:v>0</c:v>
                </c:pt>
                <c:pt idx="1">
                  <c:v>89.28</c:v>
                </c:pt>
                <c:pt idx="2">
                  <c:v>84.96</c:v>
                </c:pt>
                <c:pt idx="3" formatCode="General">
                  <c:v>89.28</c:v>
                </c:pt>
                <c:pt idx="4">
                  <c:v>90.72</c:v>
                </c:pt>
                <c:pt idx="5">
                  <c:v>86.4</c:v>
                </c:pt>
                <c:pt idx="6">
                  <c:v>89.28</c:v>
                </c:pt>
                <c:pt idx="7" formatCode="General">
                  <c:v>92.16</c:v>
                </c:pt>
                <c:pt idx="8">
                  <c:v>89.28</c:v>
                </c:pt>
                <c:pt idx="9">
                  <c:v>84.96</c:v>
                </c:pt>
                <c:pt idx="10">
                  <c:v>77.760000000000005</c:v>
                </c:pt>
                <c:pt idx="11" formatCode="General">
                  <c:v>100.8</c:v>
                </c:pt>
                <c:pt idx="12">
                  <c:v>112.32</c:v>
                </c:pt>
                <c:pt idx="13">
                  <c:v>112.32</c:v>
                </c:pt>
                <c:pt idx="14">
                  <c:v>108</c:v>
                </c:pt>
                <c:pt idx="15" formatCode="General">
                  <c:v>108</c:v>
                </c:pt>
                <c:pt idx="16">
                  <c:v>106.56</c:v>
                </c:pt>
                <c:pt idx="17">
                  <c:v>112.32</c:v>
                </c:pt>
                <c:pt idx="18">
                  <c:v>115.2</c:v>
                </c:pt>
                <c:pt idx="19" formatCode="General">
                  <c:v>122.4</c:v>
                </c:pt>
                <c:pt idx="20">
                  <c:v>188.64</c:v>
                </c:pt>
                <c:pt idx="21">
                  <c:v>184.32</c:v>
                </c:pt>
                <c:pt idx="22">
                  <c:v>188.64</c:v>
                </c:pt>
                <c:pt idx="23" formatCode="General">
                  <c:v>175.68</c:v>
                </c:pt>
                <c:pt idx="24">
                  <c:v>168.48</c:v>
                </c:pt>
                <c:pt idx="25">
                  <c:v>172.8</c:v>
                </c:pt>
                <c:pt idx="26">
                  <c:v>182.88</c:v>
                </c:pt>
                <c:pt idx="27" formatCode="General">
                  <c:v>182.88</c:v>
                </c:pt>
                <c:pt idx="28">
                  <c:v>165.6</c:v>
                </c:pt>
                <c:pt idx="29">
                  <c:v>167.04</c:v>
                </c:pt>
                <c:pt idx="30">
                  <c:v>168.48</c:v>
                </c:pt>
                <c:pt idx="31" formatCode="General">
                  <c:v>175.68</c:v>
                </c:pt>
                <c:pt idx="32">
                  <c:v>175.68</c:v>
                </c:pt>
                <c:pt idx="33">
                  <c:v>185.76</c:v>
                </c:pt>
                <c:pt idx="34">
                  <c:v>182.88</c:v>
                </c:pt>
                <c:pt idx="35" formatCode="General">
                  <c:v>184.32</c:v>
                </c:pt>
                <c:pt idx="36">
                  <c:v>185.76</c:v>
                </c:pt>
                <c:pt idx="37">
                  <c:v>197.28</c:v>
                </c:pt>
                <c:pt idx="38">
                  <c:v>201.6</c:v>
                </c:pt>
                <c:pt idx="39" formatCode="General">
                  <c:v>208.8</c:v>
                </c:pt>
                <c:pt idx="40">
                  <c:v>204.48</c:v>
                </c:pt>
                <c:pt idx="41">
                  <c:v>226.08</c:v>
                </c:pt>
                <c:pt idx="42">
                  <c:v>234.72</c:v>
                </c:pt>
                <c:pt idx="43" formatCode="General">
                  <c:v>231.84</c:v>
                </c:pt>
                <c:pt idx="44">
                  <c:v>241.92</c:v>
                </c:pt>
                <c:pt idx="45">
                  <c:v>246.24</c:v>
                </c:pt>
                <c:pt idx="46">
                  <c:v>247.68</c:v>
                </c:pt>
                <c:pt idx="47" formatCode="General">
                  <c:v>253.44</c:v>
                </c:pt>
                <c:pt idx="48">
                  <c:v>256.32</c:v>
                </c:pt>
                <c:pt idx="49">
                  <c:v>262.08</c:v>
                </c:pt>
                <c:pt idx="50">
                  <c:v>247.68</c:v>
                </c:pt>
                <c:pt idx="51" formatCode="General">
                  <c:v>249.12</c:v>
                </c:pt>
                <c:pt idx="52">
                  <c:v>257.76</c:v>
                </c:pt>
                <c:pt idx="53">
                  <c:v>252</c:v>
                </c:pt>
                <c:pt idx="54">
                  <c:v>254.88</c:v>
                </c:pt>
                <c:pt idx="55" formatCode="General">
                  <c:v>254.88</c:v>
                </c:pt>
                <c:pt idx="56">
                  <c:v>244.8</c:v>
                </c:pt>
                <c:pt idx="57">
                  <c:v>250.56</c:v>
                </c:pt>
                <c:pt idx="58">
                  <c:v>246.24</c:v>
                </c:pt>
                <c:pt idx="59" formatCode="General">
                  <c:v>247.68</c:v>
                </c:pt>
                <c:pt idx="60">
                  <c:v>236.16</c:v>
                </c:pt>
                <c:pt idx="61">
                  <c:v>239.04</c:v>
                </c:pt>
                <c:pt idx="62">
                  <c:v>247.68</c:v>
                </c:pt>
                <c:pt idx="63" formatCode="General">
                  <c:v>231.84</c:v>
                </c:pt>
                <c:pt idx="64">
                  <c:v>220.32</c:v>
                </c:pt>
                <c:pt idx="65">
                  <c:v>211.68</c:v>
                </c:pt>
                <c:pt idx="66">
                  <c:v>198.72</c:v>
                </c:pt>
                <c:pt idx="67" formatCode="General">
                  <c:v>203.04</c:v>
                </c:pt>
                <c:pt idx="68">
                  <c:v>205.92</c:v>
                </c:pt>
                <c:pt idx="69">
                  <c:v>223.2</c:v>
                </c:pt>
                <c:pt idx="70">
                  <c:v>221.76</c:v>
                </c:pt>
                <c:pt idx="71" formatCode="General">
                  <c:v>231.84</c:v>
                </c:pt>
                <c:pt idx="72">
                  <c:v>230.4</c:v>
                </c:pt>
                <c:pt idx="73">
                  <c:v>231.84</c:v>
                </c:pt>
                <c:pt idx="74">
                  <c:v>239.04</c:v>
                </c:pt>
                <c:pt idx="75" formatCode="General">
                  <c:v>234.72</c:v>
                </c:pt>
                <c:pt idx="76">
                  <c:v>228.96</c:v>
                </c:pt>
                <c:pt idx="77">
                  <c:v>228.96</c:v>
                </c:pt>
                <c:pt idx="78">
                  <c:v>230.4</c:v>
                </c:pt>
                <c:pt idx="79" formatCode="General">
                  <c:v>227.52</c:v>
                </c:pt>
                <c:pt idx="80">
                  <c:v>221.76</c:v>
                </c:pt>
                <c:pt idx="81">
                  <c:v>218.88</c:v>
                </c:pt>
                <c:pt idx="82">
                  <c:v>221.76</c:v>
                </c:pt>
                <c:pt idx="83" formatCode="General">
                  <c:v>233.28</c:v>
                </c:pt>
                <c:pt idx="84">
                  <c:v>185.76</c:v>
                </c:pt>
                <c:pt idx="85">
                  <c:v>128.16</c:v>
                </c:pt>
                <c:pt idx="86">
                  <c:v>115.2</c:v>
                </c:pt>
                <c:pt idx="87" formatCode="General">
                  <c:v>112.32</c:v>
                </c:pt>
                <c:pt idx="88">
                  <c:v>116.64</c:v>
                </c:pt>
                <c:pt idx="89">
                  <c:v>120.96</c:v>
                </c:pt>
                <c:pt idx="90">
                  <c:v>97.92</c:v>
                </c:pt>
                <c:pt idx="91" formatCode="General">
                  <c:v>92.16</c:v>
                </c:pt>
                <c:pt idx="92">
                  <c:v>92.16</c:v>
                </c:pt>
                <c:pt idx="93">
                  <c:v>93.6</c:v>
                </c:pt>
                <c:pt idx="94">
                  <c:v>90.72</c:v>
                </c:pt>
                <c:pt idx="95" formatCode="General">
                  <c:v>93.6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4DD1-41F9-B3EF-A2C39F51BAC7}"/>
            </c:ext>
          </c:extLst>
        </c:ser>
        <c:ser>
          <c:idx val="79"/>
          <c:order val="79"/>
          <c:tx>
            <c:strRef>
              <c:f>'Sept 2019 and 2021'!$D$83</c:f>
              <c:strCache>
                <c:ptCount val="1"/>
                <c:pt idx="0">
                  <c:v>Friday Sep 20, 2019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2021'!$E$83:$CV$83</c:f>
              <c:numCache>
                <c:formatCode>0</c:formatCode>
                <c:ptCount val="96"/>
                <c:pt idx="0">
                  <c:v>0</c:v>
                </c:pt>
                <c:pt idx="1">
                  <c:v>100.8</c:v>
                </c:pt>
                <c:pt idx="2">
                  <c:v>95.04</c:v>
                </c:pt>
                <c:pt idx="3" formatCode="General">
                  <c:v>92.16</c:v>
                </c:pt>
                <c:pt idx="4">
                  <c:v>90.72</c:v>
                </c:pt>
                <c:pt idx="5">
                  <c:v>90.72</c:v>
                </c:pt>
                <c:pt idx="6">
                  <c:v>89.28</c:v>
                </c:pt>
                <c:pt idx="7" formatCode="General">
                  <c:v>86.4</c:v>
                </c:pt>
                <c:pt idx="8">
                  <c:v>86.4</c:v>
                </c:pt>
                <c:pt idx="9">
                  <c:v>92.16</c:v>
                </c:pt>
                <c:pt idx="10">
                  <c:v>90.72</c:v>
                </c:pt>
                <c:pt idx="11" formatCode="General">
                  <c:v>110.88</c:v>
                </c:pt>
                <c:pt idx="12">
                  <c:v>112.32</c:v>
                </c:pt>
                <c:pt idx="13">
                  <c:v>110.88</c:v>
                </c:pt>
                <c:pt idx="14">
                  <c:v>110.88</c:v>
                </c:pt>
                <c:pt idx="15" formatCode="General">
                  <c:v>110.88</c:v>
                </c:pt>
                <c:pt idx="16">
                  <c:v>118.08</c:v>
                </c:pt>
                <c:pt idx="17">
                  <c:v>120.96</c:v>
                </c:pt>
                <c:pt idx="18">
                  <c:v>118.08</c:v>
                </c:pt>
                <c:pt idx="19" formatCode="General">
                  <c:v>126.72</c:v>
                </c:pt>
                <c:pt idx="20">
                  <c:v>195.84</c:v>
                </c:pt>
                <c:pt idx="21">
                  <c:v>192.96</c:v>
                </c:pt>
                <c:pt idx="22">
                  <c:v>198.72</c:v>
                </c:pt>
                <c:pt idx="23" formatCode="General">
                  <c:v>178.56</c:v>
                </c:pt>
                <c:pt idx="24">
                  <c:v>169.92</c:v>
                </c:pt>
                <c:pt idx="25">
                  <c:v>187.2</c:v>
                </c:pt>
                <c:pt idx="26">
                  <c:v>191.52</c:v>
                </c:pt>
                <c:pt idx="27" formatCode="General">
                  <c:v>191.52</c:v>
                </c:pt>
                <c:pt idx="28">
                  <c:v>201.6</c:v>
                </c:pt>
                <c:pt idx="29">
                  <c:v>195.84</c:v>
                </c:pt>
                <c:pt idx="30">
                  <c:v>205.92</c:v>
                </c:pt>
                <c:pt idx="31" formatCode="General">
                  <c:v>190.08</c:v>
                </c:pt>
                <c:pt idx="32">
                  <c:v>197.28</c:v>
                </c:pt>
                <c:pt idx="33">
                  <c:v>200.16</c:v>
                </c:pt>
                <c:pt idx="34">
                  <c:v>192.96</c:v>
                </c:pt>
                <c:pt idx="35" formatCode="General">
                  <c:v>195.84</c:v>
                </c:pt>
                <c:pt idx="36">
                  <c:v>201.6</c:v>
                </c:pt>
                <c:pt idx="37">
                  <c:v>198.72</c:v>
                </c:pt>
                <c:pt idx="38">
                  <c:v>203.04</c:v>
                </c:pt>
                <c:pt idx="39" formatCode="General">
                  <c:v>208.8</c:v>
                </c:pt>
                <c:pt idx="40">
                  <c:v>221.76</c:v>
                </c:pt>
                <c:pt idx="41">
                  <c:v>227.52</c:v>
                </c:pt>
                <c:pt idx="42">
                  <c:v>237.6</c:v>
                </c:pt>
                <c:pt idx="43" formatCode="General">
                  <c:v>236.16</c:v>
                </c:pt>
                <c:pt idx="44">
                  <c:v>247.68</c:v>
                </c:pt>
                <c:pt idx="45">
                  <c:v>257.76</c:v>
                </c:pt>
                <c:pt idx="46">
                  <c:v>269.27999999999997</c:v>
                </c:pt>
                <c:pt idx="47" formatCode="General">
                  <c:v>267.83999999999997</c:v>
                </c:pt>
                <c:pt idx="48">
                  <c:v>270.72000000000003</c:v>
                </c:pt>
                <c:pt idx="49">
                  <c:v>269.27999999999997</c:v>
                </c:pt>
                <c:pt idx="50">
                  <c:v>262.08</c:v>
                </c:pt>
                <c:pt idx="51" formatCode="General">
                  <c:v>270.72000000000003</c:v>
                </c:pt>
                <c:pt idx="52">
                  <c:v>272.16000000000003</c:v>
                </c:pt>
                <c:pt idx="53">
                  <c:v>262.08</c:v>
                </c:pt>
                <c:pt idx="54">
                  <c:v>266.39999999999998</c:v>
                </c:pt>
                <c:pt idx="55" formatCode="General">
                  <c:v>266.39999999999998</c:v>
                </c:pt>
                <c:pt idx="56">
                  <c:v>263.52</c:v>
                </c:pt>
                <c:pt idx="57">
                  <c:v>259.2</c:v>
                </c:pt>
                <c:pt idx="58">
                  <c:v>256.32</c:v>
                </c:pt>
                <c:pt idx="59" formatCode="General">
                  <c:v>262.08</c:v>
                </c:pt>
                <c:pt idx="60">
                  <c:v>252</c:v>
                </c:pt>
                <c:pt idx="61">
                  <c:v>250.56</c:v>
                </c:pt>
                <c:pt idx="62">
                  <c:v>239.04</c:v>
                </c:pt>
                <c:pt idx="63" formatCode="General">
                  <c:v>233.28</c:v>
                </c:pt>
                <c:pt idx="64">
                  <c:v>234.72</c:v>
                </c:pt>
                <c:pt idx="65">
                  <c:v>223.2</c:v>
                </c:pt>
                <c:pt idx="66">
                  <c:v>221.76</c:v>
                </c:pt>
                <c:pt idx="67" formatCode="General">
                  <c:v>220.32</c:v>
                </c:pt>
                <c:pt idx="68">
                  <c:v>218.88</c:v>
                </c:pt>
                <c:pt idx="69">
                  <c:v>233.28</c:v>
                </c:pt>
                <c:pt idx="70">
                  <c:v>244.8</c:v>
                </c:pt>
                <c:pt idx="71" formatCode="General">
                  <c:v>259.2</c:v>
                </c:pt>
                <c:pt idx="72">
                  <c:v>252</c:v>
                </c:pt>
                <c:pt idx="73">
                  <c:v>244.8</c:v>
                </c:pt>
                <c:pt idx="74">
                  <c:v>243.36</c:v>
                </c:pt>
                <c:pt idx="75" formatCode="General">
                  <c:v>247.68</c:v>
                </c:pt>
                <c:pt idx="76">
                  <c:v>240.48</c:v>
                </c:pt>
                <c:pt idx="77">
                  <c:v>243.36</c:v>
                </c:pt>
                <c:pt idx="78">
                  <c:v>241.92</c:v>
                </c:pt>
                <c:pt idx="79" formatCode="General">
                  <c:v>252</c:v>
                </c:pt>
                <c:pt idx="80">
                  <c:v>228.96</c:v>
                </c:pt>
                <c:pt idx="81">
                  <c:v>228.96</c:v>
                </c:pt>
                <c:pt idx="82">
                  <c:v>233.28</c:v>
                </c:pt>
                <c:pt idx="83" formatCode="General">
                  <c:v>249.12</c:v>
                </c:pt>
                <c:pt idx="84">
                  <c:v>190.08</c:v>
                </c:pt>
                <c:pt idx="85">
                  <c:v>126.72</c:v>
                </c:pt>
                <c:pt idx="86">
                  <c:v>116.64</c:v>
                </c:pt>
                <c:pt idx="87" formatCode="General">
                  <c:v>115.2</c:v>
                </c:pt>
                <c:pt idx="88">
                  <c:v>116.64</c:v>
                </c:pt>
                <c:pt idx="89">
                  <c:v>113.76</c:v>
                </c:pt>
                <c:pt idx="90">
                  <c:v>103.68</c:v>
                </c:pt>
                <c:pt idx="91" formatCode="General">
                  <c:v>89.28</c:v>
                </c:pt>
                <c:pt idx="92">
                  <c:v>92.16</c:v>
                </c:pt>
                <c:pt idx="93">
                  <c:v>92.16</c:v>
                </c:pt>
                <c:pt idx="94">
                  <c:v>90.72</c:v>
                </c:pt>
                <c:pt idx="95" formatCode="General">
                  <c:v>89.28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4DD1-41F9-B3EF-A2C39F51BAC7}"/>
            </c:ext>
          </c:extLst>
        </c:ser>
        <c:ser>
          <c:idx val="80"/>
          <c:order val="80"/>
          <c:tx>
            <c:strRef>
              <c:f>'Sept 2019 and 2021'!$D$84</c:f>
              <c:strCache>
                <c:ptCount val="1"/>
                <c:pt idx="0">
                  <c:v>Saturday Sep 21, 2019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2021'!$E$84:$CV$84</c:f>
              <c:numCache>
                <c:formatCode>0</c:formatCode>
                <c:ptCount val="96"/>
                <c:pt idx="0">
                  <c:v>0</c:v>
                </c:pt>
                <c:pt idx="1">
                  <c:v>90.72</c:v>
                </c:pt>
                <c:pt idx="2">
                  <c:v>90.72</c:v>
                </c:pt>
                <c:pt idx="3" formatCode="General">
                  <c:v>83.52</c:v>
                </c:pt>
                <c:pt idx="4">
                  <c:v>86.4</c:v>
                </c:pt>
                <c:pt idx="5">
                  <c:v>83.52</c:v>
                </c:pt>
                <c:pt idx="6">
                  <c:v>84.96</c:v>
                </c:pt>
                <c:pt idx="7" formatCode="General">
                  <c:v>83.52</c:v>
                </c:pt>
                <c:pt idx="8">
                  <c:v>80.64</c:v>
                </c:pt>
                <c:pt idx="9">
                  <c:v>87.84</c:v>
                </c:pt>
                <c:pt idx="10">
                  <c:v>82.08</c:v>
                </c:pt>
                <c:pt idx="11" formatCode="General">
                  <c:v>82.08</c:v>
                </c:pt>
                <c:pt idx="12">
                  <c:v>79.2</c:v>
                </c:pt>
                <c:pt idx="13">
                  <c:v>86.4</c:v>
                </c:pt>
                <c:pt idx="14">
                  <c:v>79.2</c:v>
                </c:pt>
                <c:pt idx="15" formatCode="General">
                  <c:v>95.04</c:v>
                </c:pt>
                <c:pt idx="16">
                  <c:v>106.56</c:v>
                </c:pt>
                <c:pt idx="17">
                  <c:v>112.32</c:v>
                </c:pt>
                <c:pt idx="18">
                  <c:v>110.88</c:v>
                </c:pt>
                <c:pt idx="19" formatCode="General">
                  <c:v>116.64</c:v>
                </c:pt>
                <c:pt idx="20">
                  <c:v>187.2</c:v>
                </c:pt>
                <c:pt idx="21">
                  <c:v>190.08</c:v>
                </c:pt>
                <c:pt idx="22">
                  <c:v>194.4</c:v>
                </c:pt>
                <c:pt idx="23" formatCode="General">
                  <c:v>184.32</c:v>
                </c:pt>
                <c:pt idx="24">
                  <c:v>175.68</c:v>
                </c:pt>
                <c:pt idx="25">
                  <c:v>185.76</c:v>
                </c:pt>
                <c:pt idx="26">
                  <c:v>184.32</c:v>
                </c:pt>
                <c:pt idx="27" formatCode="General">
                  <c:v>190.08</c:v>
                </c:pt>
                <c:pt idx="28">
                  <c:v>198.72</c:v>
                </c:pt>
                <c:pt idx="29">
                  <c:v>207.36</c:v>
                </c:pt>
                <c:pt idx="30">
                  <c:v>208.8</c:v>
                </c:pt>
                <c:pt idx="31" formatCode="General">
                  <c:v>195.84</c:v>
                </c:pt>
                <c:pt idx="32">
                  <c:v>192.96</c:v>
                </c:pt>
                <c:pt idx="33">
                  <c:v>198.72</c:v>
                </c:pt>
                <c:pt idx="34">
                  <c:v>201.6</c:v>
                </c:pt>
                <c:pt idx="35" formatCode="General">
                  <c:v>197.28</c:v>
                </c:pt>
                <c:pt idx="36">
                  <c:v>200.16</c:v>
                </c:pt>
                <c:pt idx="37">
                  <c:v>213.12</c:v>
                </c:pt>
                <c:pt idx="38">
                  <c:v>227.52</c:v>
                </c:pt>
                <c:pt idx="39" formatCode="General">
                  <c:v>240.48</c:v>
                </c:pt>
                <c:pt idx="40">
                  <c:v>249.12</c:v>
                </c:pt>
                <c:pt idx="41">
                  <c:v>253.44</c:v>
                </c:pt>
                <c:pt idx="42">
                  <c:v>252</c:v>
                </c:pt>
                <c:pt idx="43" formatCode="General">
                  <c:v>256.32</c:v>
                </c:pt>
                <c:pt idx="44">
                  <c:v>264.95999999999998</c:v>
                </c:pt>
                <c:pt idx="45">
                  <c:v>266.39999999999998</c:v>
                </c:pt>
                <c:pt idx="46">
                  <c:v>269.27999999999997</c:v>
                </c:pt>
                <c:pt idx="47" formatCode="General">
                  <c:v>277.92</c:v>
                </c:pt>
                <c:pt idx="48">
                  <c:v>272.16000000000003</c:v>
                </c:pt>
                <c:pt idx="49">
                  <c:v>283.68</c:v>
                </c:pt>
                <c:pt idx="50">
                  <c:v>282.24</c:v>
                </c:pt>
                <c:pt idx="51" formatCode="General">
                  <c:v>283.68</c:v>
                </c:pt>
                <c:pt idx="52">
                  <c:v>279.36</c:v>
                </c:pt>
                <c:pt idx="53">
                  <c:v>272.16000000000003</c:v>
                </c:pt>
                <c:pt idx="54">
                  <c:v>266.39999999999998</c:v>
                </c:pt>
                <c:pt idx="55" formatCode="General">
                  <c:v>277.92</c:v>
                </c:pt>
                <c:pt idx="56">
                  <c:v>273.60000000000002</c:v>
                </c:pt>
                <c:pt idx="57">
                  <c:v>269.27999999999997</c:v>
                </c:pt>
                <c:pt idx="58">
                  <c:v>269.27999999999997</c:v>
                </c:pt>
                <c:pt idx="59" formatCode="General">
                  <c:v>267.83999999999997</c:v>
                </c:pt>
                <c:pt idx="60">
                  <c:v>269.27999999999997</c:v>
                </c:pt>
                <c:pt idx="61">
                  <c:v>269.27999999999997</c:v>
                </c:pt>
                <c:pt idx="62">
                  <c:v>273.60000000000002</c:v>
                </c:pt>
                <c:pt idx="63" formatCode="General">
                  <c:v>264.95999999999998</c:v>
                </c:pt>
                <c:pt idx="64">
                  <c:v>263.52</c:v>
                </c:pt>
                <c:pt idx="65">
                  <c:v>250.56</c:v>
                </c:pt>
                <c:pt idx="66">
                  <c:v>246.24</c:v>
                </c:pt>
                <c:pt idx="67" formatCode="General">
                  <c:v>228.96</c:v>
                </c:pt>
                <c:pt idx="68">
                  <c:v>226.08</c:v>
                </c:pt>
                <c:pt idx="69">
                  <c:v>243.36</c:v>
                </c:pt>
                <c:pt idx="70">
                  <c:v>269.27999999999997</c:v>
                </c:pt>
                <c:pt idx="71" formatCode="General">
                  <c:v>280.8</c:v>
                </c:pt>
                <c:pt idx="72">
                  <c:v>275.04000000000002</c:v>
                </c:pt>
                <c:pt idx="73">
                  <c:v>270.72000000000003</c:v>
                </c:pt>
                <c:pt idx="74">
                  <c:v>264.95999999999998</c:v>
                </c:pt>
                <c:pt idx="75" formatCode="General">
                  <c:v>263.52</c:v>
                </c:pt>
                <c:pt idx="76">
                  <c:v>241.92</c:v>
                </c:pt>
                <c:pt idx="77">
                  <c:v>249.12</c:v>
                </c:pt>
                <c:pt idx="78">
                  <c:v>256.32</c:v>
                </c:pt>
                <c:pt idx="79" formatCode="General">
                  <c:v>259.2</c:v>
                </c:pt>
                <c:pt idx="80">
                  <c:v>259.2</c:v>
                </c:pt>
                <c:pt idx="81">
                  <c:v>249.12</c:v>
                </c:pt>
                <c:pt idx="82">
                  <c:v>243.36</c:v>
                </c:pt>
                <c:pt idx="83" formatCode="General">
                  <c:v>243.36</c:v>
                </c:pt>
                <c:pt idx="84">
                  <c:v>194.4</c:v>
                </c:pt>
                <c:pt idx="85">
                  <c:v>138.24</c:v>
                </c:pt>
                <c:pt idx="86">
                  <c:v>126.72</c:v>
                </c:pt>
                <c:pt idx="87" formatCode="General">
                  <c:v>125.28</c:v>
                </c:pt>
                <c:pt idx="88">
                  <c:v>120.96</c:v>
                </c:pt>
                <c:pt idx="89">
                  <c:v>119.52</c:v>
                </c:pt>
                <c:pt idx="90">
                  <c:v>105.12</c:v>
                </c:pt>
                <c:pt idx="91" formatCode="General">
                  <c:v>99.36</c:v>
                </c:pt>
                <c:pt idx="92">
                  <c:v>100.8</c:v>
                </c:pt>
                <c:pt idx="93">
                  <c:v>96.48</c:v>
                </c:pt>
                <c:pt idx="94">
                  <c:v>92.16</c:v>
                </c:pt>
                <c:pt idx="95" formatCode="General">
                  <c:v>92.16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4DD1-41F9-B3EF-A2C39F51BAC7}"/>
            </c:ext>
          </c:extLst>
        </c:ser>
        <c:ser>
          <c:idx val="81"/>
          <c:order val="81"/>
          <c:tx>
            <c:strRef>
              <c:f>'Sept 2019 and 2021'!$D$85</c:f>
              <c:strCache>
                <c:ptCount val="1"/>
                <c:pt idx="0">
                  <c:v>Sunday Sep 22, 2019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2021'!$E$85:$CV$85</c:f>
              <c:numCache>
                <c:formatCode>0</c:formatCode>
                <c:ptCount val="96"/>
                <c:pt idx="0">
                  <c:v>0</c:v>
                </c:pt>
                <c:pt idx="1">
                  <c:v>90.72</c:v>
                </c:pt>
                <c:pt idx="2">
                  <c:v>93.6</c:v>
                </c:pt>
                <c:pt idx="3" formatCode="General">
                  <c:v>95.04</c:v>
                </c:pt>
                <c:pt idx="4">
                  <c:v>93.6</c:v>
                </c:pt>
                <c:pt idx="5">
                  <c:v>89.28</c:v>
                </c:pt>
                <c:pt idx="6">
                  <c:v>90.72</c:v>
                </c:pt>
                <c:pt idx="7" formatCode="General">
                  <c:v>86.4</c:v>
                </c:pt>
                <c:pt idx="8">
                  <c:v>89.28</c:v>
                </c:pt>
                <c:pt idx="9">
                  <c:v>86.4</c:v>
                </c:pt>
                <c:pt idx="10">
                  <c:v>87.84</c:v>
                </c:pt>
                <c:pt idx="11" formatCode="General">
                  <c:v>84.96</c:v>
                </c:pt>
                <c:pt idx="12">
                  <c:v>89.28</c:v>
                </c:pt>
                <c:pt idx="13">
                  <c:v>83.52</c:v>
                </c:pt>
                <c:pt idx="14">
                  <c:v>90.72</c:v>
                </c:pt>
                <c:pt idx="15" formatCode="General">
                  <c:v>93.6</c:v>
                </c:pt>
                <c:pt idx="16">
                  <c:v>66.239999999999995</c:v>
                </c:pt>
                <c:pt idx="17">
                  <c:v>20.16</c:v>
                </c:pt>
                <c:pt idx="18">
                  <c:v>15.84</c:v>
                </c:pt>
                <c:pt idx="19" formatCode="General">
                  <c:v>69.12</c:v>
                </c:pt>
                <c:pt idx="20">
                  <c:v>108</c:v>
                </c:pt>
                <c:pt idx="21">
                  <c:v>103.68</c:v>
                </c:pt>
                <c:pt idx="22">
                  <c:v>103.68</c:v>
                </c:pt>
                <c:pt idx="23" formatCode="General">
                  <c:v>106.56</c:v>
                </c:pt>
                <c:pt idx="24">
                  <c:v>171.36</c:v>
                </c:pt>
                <c:pt idx="25">
                  <c:v>174.24</c:v>
                </c:pt>
                <c:pt idx="26">
                  <c:v>180</c:v>
                </c:pt>
                <c:pt idx="27" formatCode="General">
                  <c:v>172.8</c:v>
                </c:pt>
                <c:pt idx="28">
                  <c:v>171.36</c:v>
                </c:pt>
                <c:pt idx="29">
                  <c:v>177.12</c:v>
                </c:pt>
                <c:pt idx="30">
                  <c:v>177.12</c:v>
                </c:pt>
                <c:pt idx="31" formatCode="General">
                  <c:v>188.64</c:v>
                </c:pt>
                <c:pt idx="32">
                  <c:v>187.2</c:v>
                </c:pt>
                <c:pt idx="33">
                  <c:v>208.8</c:v>
                </c:pt>
                <c:pt idx="34">
                  <c:v>203.04</c:v>
                </c:pt>
                <c:pt idx="35" formatCode="General">
                  <c:v>198.72</c:v>
                </c:pt>
                <c:pt idx="36">
                  <c:v>207.36</c:v>
                </c:pt>
                <c:pt idx="37">
                  <c:v>208.8</c:v>
                </c:pt>
                <c:pt idx="38">
                  <c:v>226.08</c:v>
                </c:pt>
                <c:pt idx="39" formatCode="General">
                  <c:v>239.04</c:v>
                </c:pt>
                <c:pt idx="40">
                  <c:v>247.68</c:v>
                </c:pt>
                <c:pt idx="41">
                  <c:v>252</c:v>
                </c:pt>
                <c:pt idx="42">
                  <c:v>264.95999999999998</c:v>
                </c:pt>
                <c:pt idx="43" formatCode="General">
                  <c:v>264.95999999999998</c:v>
                </c:pt>
                <c:pt idx="44">
                  <c:v>264.95999999999998</c:v>
                </c:pt>
                <c:pt idx="45">
                  <c:v>269.27999999999997</c:v>
                </c:pt>
                <c:pt idx="46">
                  <c:v>275.04000000000002</c:v>
                </c:pt>
                <c:pt idx="47" formatCode="General">
                  <c:v>269.27999999999997</c:v>
                </c:pt>
                <c:pt idx="48">
                  <c:v>269.27999999999997</c:v>
                </c:pt>
                <c:pt idx="49">
                  <c:v>276.48</c:v>
                </c:pt>
                <c:pt idx="50">
                  <c:v>273.60000000000002</c:v>
                </c:pt>
                <c:pt idx="51" formatCode="General">
                  <c:v>286.56</c:v>
                </c:pt>
                <c:pt idx="52">
                  <c:v>295.2</c:v>
                </c:pt>
                <c:pt idx="53">
                  <c:v>302.39999999999998</c:v>
                </c:pt>
                <c:pt idx="54">
                  <c:v>289.44</c:v>
                </c:pt>
                <c:pt idx="55" formatCode="General">
                  <c:v>311.04000000000002</c:v>
                </c:pt>
                <c:pt idx="56">
                  <c:v>305.27999999999997</c:v>
                </c:pt>
                <c:pt idx="57">
                  <c:v>305.27999999999997</c:v>
                </c:pt>
                <c:pt idx="58">
                  <c:v>296.64</c:v>
                </c:pt>
                <c:pt idx="59" formatCode="General">
                  <c:v>298.08</c:v>
                </c:pt>
                <c:pt idx="60">
                  <c:v>290.88</c:v>
                </c:pt>
                <c:pt idx="61">
                  <c:v>289.44</c:v>
                </c:pt>
                <c:pt idx="62">
                  <c:v>279.36</c:v>
                </c:pt>
                <c:pt idx="63" formatCode="General">
                  <c:v>283.68</c:v>
                </c:pt>
                <c:pt idx="64">
                  <c:v>279.36</c:v>
                </c:pt>
                <c:pt idx="65">
                  <c:v>264.95999999999998</c:v>
                </c:pt>
                <c:pt idx="66">
                  <c:v>267.83999999999997</c:v>
                </c:pt>
                <c:pt idx="67" formatCode="General">
                  <c:v>244.8</c:v>
                </c:pt>
                <c:pt idx="68">
                  <c:v>237.6</c:v>
                </c:pt>
                <c:pt idx="69">
                  <c:v>262.08</c:v>
                </c:pt>
                <c:pt idx="70">
                  <c:v>273.60000000000002</c:v>
                </c:pt>
                <c:pt idx="71" formatCode="General">
                  <c:v>285.12</c:v>
                </c:pt>
                <c:pt idx="72">
                  <c:v>279.36</c:v>
                </c:pt>
                <c:pt idx="73">
                  <c:v>269.27999999999997</c:v>
                </c:pt>
                <c:pt idx="74">
                  <c:v>263.52</c:v>
                </c:pt>
                <c:pt idx="75" formatCode="General">
                  <c:v>252</c:v>
                </c:pt>
                <c:pt idx="76">
                  <c:v>266.39999999999998</c:v>
                </c:pt>
                <c:pt idx="77">
                  <c:v>259.2</c:v>
                </c:pt>
                <c:pt idx="78">
                  <c:v>256.32</c:v>
                </c:pt>
                <c:pt idx="79" formatCode="General">
                  <c:v>252</c:v>
                </c:pt>
                <c:pt idx="80">
                  <c:v>197.28</c:v>
                </c:pt>
                <c:pt idx="81">
                  <c:v>141.12</c:v>
                </c:pt>
                <c:pt idx="82">
                  <c:v>132.47999999999999</c:v>
                </c:pt>
                <c:pt idx="83" formatCode="General">
                  <c:v>132.47999999999999</c:v>
                </c:pt>
                <c:pt idx="84">
                  <c:v>129.6</c:v>
                </c:pt>
                <c:pt idx="85">
                  <c:v>129.6</c:v>
                </c:pt>
                <c:pt idx="86">
                  <c:v>116.64</c:v>
                </c:pt>
                <c:pt idx="87" formatCode="General">
                  <c:v>109.44</c:v>
                </c:pt>
                <c:pt idx="88">
                  <c:v>109.44</c:v>
                </c:pt>
                <c:pt idx="89">
                  <c:v>110.88</c:v>
                </c:pt>
                <c:pt idx="90">
                  <c:v>109.44</c:v>
                </c:pt>
                <c:pt idx="91" formatCode="General">
                  <c:v>102.24</c:v>
                </c:pt>
                <c:pt idx="92">
                  <c:v>102.24</c:v>
                </c:pt>
                <c:pt idx="93">
                  <c:v>97.92</c:v>
                </c:pt>
                <c:pt idx="94">
                  <c:v>95.04</c:v>
                </c:pt>
                <c:pt idx="95" formatCode="General">
                  <c:v>92.16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1-4DD1-41F9-B3EF-A2C39F51BAC7}"/>
            </c:ext>
          </c:extLst>
        </c:ser>
        <c:ser>
          <c:idx val="82"/>
          <c:order val="82"/>
          <c:tx>
            <c:strRef>
              <c:f>'Sept 2019 and 2021'!$D$86</c:f>
              <c:strCache>
                <c:ptCount val="1"/>
                <c:pt idx="0">
                  <c:v>Monday Sep 23, 2019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2021'!$E$86:$CV$86</c:f>
              <c:numCache>
                <c:formatCode>0</c:formatCode>
                <c:ptCount val="96"/>
                <c:pt idx="0">
                  <c:v>0</c:v>
                </c:pt>
                <c:pt idx="1">
                  <c:v>102.24</c:v>
                </c:pt>
                <c:pt idx="2">
                  <c:v>100.8</c:v>
                </c:pt>
                <c:pt idx="3" formatCode="General">
                  <c:v>95.04</c:v>
                </c:pt>
                <c:pt idx="4">
                  <c:v>93.6</c:v>
                </c:pt>
                <c:pt idx="5">
                  <c:v>92.16</c:v>
                </c:pt>
                <c:pt idx="6">
                  <c:v>95.04</c:v>
                </c:pt>
                <c:pt idx="7" formatCode="General">
                  <c:v>96.48</c:v>
                </c:pt>
                <c:pt idx="8">
                  <c:v>93.6</c:v>
                </c:pt>
                <c:pt idx="9">
                  <c:v>93.6</c:v>
                </c:pt>
                <c:pt idx="10">
                  <c:v>86.4</c:v>
                </c:pt>
                <c:pt idx="11" formatCode="General">
                  <c:v>108</c:v>
                </c:pt>
                <c:pt idx="12">
                  <c:v>110.88</c:v>
                </c:pt>
                <c:pt idx="13">
                  <c:v>112.32</c:v>
                </c:pt>
                <c:pt idx="14">
                  <c:v>109.44</c:v>
                </c:pt>
                <c:pt idx="15" formatCode="General">
                  <c:v>109.44</c:v>
                </c:pt>
                <c:pt idx="16">
                  <c:v>113.76</c:v>
                </c:pt>
                <c:pt idx="17">
                  <c:v>105.12</c:v>
                </c:pt>
                <c:pt idx="18">
                  <c:v>115.2</c:v>
                </c:pt>
                <c:pt idx="19" formatCode="General">
                  <c:v>129.6</c:v>
                </c:pt>
                <c:pt idx="20">
                  <c:v>207.36</c:v>
                </c:pt>
                <c:pt idx="21">
                  <c:v>207.36</c:v>
                </c:pt>
                <c:pt idx="22">
                  <c:v>205.92</c:v>
                </c:pt>
                <c:pt idx="23" formatCode="General">
                  <c:v>221.76</c:v>
                </c:pt>
                <c:pt idx="24">
                  <c:v>207.36</c:v>
                </c:pt>
                <c:pt idx="25">
                  <c:v>203.04</c:v>
                </c:pt>
                <c:pt idx="26">
                  <c:v>205.92</c:v>
                </c:pt>
                <c:pt idx="27" formatCode="General">
                  <c:v>205.92</c:v>
                </c:pt>
                <c:pt idx="28">
                  <c:v>207.36</c:v>
                </c:pt>
                <c:pt idx="29">
                  <c:v>195.84</c:v>
                </c:pt>
                <c:pt idx="30">
                  <c:v>177.12</c:v>
                </c:pt>
                <c:pt idx="31" formatCode="General">
                  <c:v>181.44</c:v>
                </c:pt>
                <c:pt idx="32">
                  <c:v>197.28</c:v>
                </c:pt>
                <c:pt idx="33">
                  <c:v>198.72</c:v>
                </c:pt>
                <c:pt idx="34">
                  <c:v>190.08</c:v>
                </c:pt>
                <c:pt idx="35" formatCode="General">
                  <c:v>190.08</c:v>
                </c:pt>
                <c:pt idx="36">
                  <c:v>205.92</c:v>
                </c:pt>
                <c:pt idx="37">
                  <c:v>208.8</c:v>
                </c:pt>
                <c:pt idx="38">
                  <c:v>216</c:v>
                </c:pt>
                <c:pt idx="39" formatCode="General">
                  <c:v>217.44</c:v>
                </c:pt>
                <c:pt idx="40">
                  <c:v>233.28</c:v>
                </c:pt>
                <c:pt idx="41">
                  <c:v>253.44</c:v>
                </c:pt>
                <c:pt idx="42">
                  <c:v>256.32</c:v>
                </c:pt>
                <c:pt idx="43" formatCode="General">
                  <c:v>259.2</c:v>
                </c:pt>
                <c:pt idx="44">
                  <c:v>273.60000000000002</c:v>
                </c:pt>
                <c:pt idx="45">
                  <c:v>270.72000000000003</c:v>
                </c:pt>
                <c:pt idx="46">
                  <c:v>270.72000000000003</c:v>
                </c:pt>
                <c:pt idx="47" formatCode="General">
                  <c:v>277.92</c:v>
                </c:pt>
                <c:pt idx="48">
                  <c:v>275.04000000000002</c:v>
                </c:pt>
                <c:pt idx="49">
                  <c:v>277.92</c:v>
                </c:pt>
                <c:pt idx="50">
                  <c:v>276.48</c:v>
                </c:pt>
                <c:pt idx="51" formatCode="General">
                  <c:v>277.92</c:v>
                </c:pt>
                <c:pt idx="52">
                  <c:v>279.36</c:v>
                </c:pt>
                <c:pt idx="53">
                  <c:v>272.16000000000003</c:v>
                </c:pt>
                <c:pt idx="54">
                  <c:v>267.83999999999997</c:v>
                </c:pt>
                <c:pt idx="55" formatCode="General">
                  <c:v>266.39999999999998</c:v>
                </c:pt>
                <c:pt idx="56">
                  <c:v>272.16000000000003</c:v>
                </c:pt>
                <c:pt idx="57">
                  <c:v>263.52</c:v>
                </c:pt>
                <c:pt idx="58">
                  <c:v>257.76</c:v>
                </c:pt>
                <c:pt idx="59" formatCode="General">
                  <c:v>257.76</c:v>
                </c:pt>
                <c:pt idx="60">
                  <c:v>256.32</c:v>
                </c:pt>
                <c:pt idx="61">
                  <c:v>256.32</c:v>
                </c:pt>
                <c:pt idx="62">
                  <c:v>240.48</c:v>
                </c:pt>
                <c:pt idx="63" formatCode="General">
                  <c:v>233.28</c:v>
                </c:pt>
                <c:pt idx="64">
                  <c:v>221.76</c:v>
                </c:pt>
                <c:pt idx="65">
                  <c:v>224.64</c:v>
                </c:pt>
                <c:pt idx="66">
                  <c:v>218.88</c:v>
                </c:pt>
                <c:pt idx="67" formatCode="General">
                  <c:v>213.12</c:v>
                </c:pt>
                <c:pt idx="68">
                  <c:v>208.8</c:v>
                </c:pt>
                <c:pt idx="69">
                  <c:v>224.64</c:v>
                </c:pt>
                <c:pt idx="70">
                  <c:v>243.36</c:v>
                </c:pt>
                <c:pt idx="71" formatCode="General">
                  <c:v>244.8</c:v>
                </c:pt>
                <c:pt idx="72">
                  <c:v>240.48</c:v>
                </c:pt>
                <c:pt idx="73">
                  <c:v>239.04</c:v>
                </c:pt>
                <c:pt idx="74">
                  <c:v>240.48</c:v>
                </c:pt>
                <c:pt idx="75" formatCode="General">
                  <c:v>241.92</c:v>
                </c:pt>
                <c:pt idx="76">
                  <c:v>240.48</c:v>
                </c:pt>
                <c:pt idx="77">
                  <c:v>243.36</c:v>
                </c:pt>
                <c:pt idx="78">
                  <c:v>234.72</c:v>
                </c:pt>
                <c:pt idx="79" formatCode="General">
                  <c:v>236.16</c:v>
                </c:pt>
                <c:pt idx="80">
                  <c:v>230.4</c:v>
                </c:pt>
                <c:pt idx="81">
                  <c:v>226.08</c:v>
                </c:pt>
                <c:pt idx="82">
                  <c:v>221.76</c:v>
                </c:pt>
                <c:pt idx="83" formatCode="General">
                  <c:v>230.4</c:v>
                </c:pt>
                <c:pt idx="84">
                  <c:v>182.88</c:v>
                </c:pt>
                <c:pt idx="85">
                  <c:v>136.80000000000001</c:v>
                </c:pt>
                <c:pt idx="86">
                  <c:v>125.28</c:v>
                </c:pt>
                <c:pt idx="87" formatCode="General">
                  <c:v>113.76</c:v>
                </c:pt>
                <c:pt idx="88">
                  <c:v>112.32</c:v>
                </c:pt>
                <c:pt idx="89">
                  <c:v>112.32</c:v>
                </c:pt>
                <c:pt idx="90">
                  <c:v>99.36</c:v>
                </c:pt>
                <c:pt idx="91" formatCode="General">
                  <c:v>99.36</c:v>
                </c:pt>
                <c:pt idx="92">
                  <c:v>99.36</c:v>
                </c:pt>
                <c:pt idx="93">
                  <c:v>93.6</c:v>
                </c:pt>
                <c:pt idx="94">
                  <c:v>84.96</c:v>
                </c:pt>
                <c:pt idx="95" formatCode="General">
                  <c:v>93.6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2-4DD1-41F9-B3EF-A2C39F51BAC7}"/>
            </c:ext>
          </c:extLst>
        </c:ser>
        <c:ser>
          <c:idx val="83"/>
          <c:order val="83"/>
          <c:tx>
            <c:strRef>
              <c:f>'Sept 2019 and 2021'!$D$87</c:f>
              <c:strCache>
                <c:ptCount val="1"/>
                <c:pt idx="0">
                  <c:v>Tuesday Sep 24, 2019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2021'!$E$87:$CV$87</c:f>
              <c:numCache>
                <c:formatCode>0</c:formatCode>
                <c:ptCount val="96"/>
                <c:pt idx="0">
                  <c:v>0</c:v>
                </c:pt>
                <c:pt idx="1">
                  <c:v>95.04</c:v>
                </c:pt>
                <c:pt idx="2">
                  <c:v>84.96</c:v>
                </c:pt>
                <c:pt idx="3" formatCode="General">
                  <c:v>80.64</c:v>
                </c:pt>
                <c:pt idx="4">
                  <c:v>84.96</c:v>
                </c:pt>
                <c:pt idx="5">
                  <c:v>93.6</c:v>
                </c:pt>
                <c:pt idx="6">
                  <c:v>92.16</c:v>
                </c:pt>
                <c:pt idx="7" formatCode="General">
                  <c:v>92.16</c:v>
                </c:pt>
                <c:pt idx="8">
                  <c:v>95.04</c:v>
                </c:pt>
                <c:pt idx="9">
                  <c:v>93.6</c:v>
                </c:pt>
                <c:pt idx="10">
                  <c:v>105.12</c:v>
                </c:pt>
                <c:pt idx="11" formatCode="General">
                  <c:v>106.56</c:v>
                </c:pt>
                <c:pt idx="12">
                  <c:v>103.68</c:v>
                </c:pt>
                <c:pt idx="13">
                  <c:v>100.8</c:v>
                </c:pt>
                <c:pt idx="14">
                  <c:v>99.36</c:v>
                </c:pt>
                <c:pt idx="15" formatCode="General">
                  <c:v>108</c:v>
                </c:pt>
                <c:pt idx="16">
                  <c:v>112.32</c:v>
                </c:pt>
                <c:pt idx="17">
                  <c:v>108</c:v>
                </c:pt>
                <c:pt idx="18">
                  <c:v>122.4</c:v>
                </c:pt>
                <c:pt idx="19" formatCode="General">
                  <c:v>133.91999999999999</c:v>
                </c:pt>
                <c:pt idx="20">
                  <c:v>197.28</c:v>
                </c:pt>
                <c:pt idx="21">
                  <c:v>195.84</c:v>
                </c:pt>
                <c:pt idx="22">
                  <c:v>197.28</c:v>
                </c:pt>
                <c:pt idx="23" formatCode="General">
                  <c:v>191.52</c:v>
                </c:pt>
                <c:pt idx="24">
                  <c:v>187.2</c:v>
                </c:pt>
                <c:pt idx="25">
                  <c:v>187.2</c:v>
                </c:pt>
                <c:pt idx="26">
                  <c:v>190.08</c:v>
                </c:pt>
                <c:pt idx="27" formatCode="General">
                  <c:v>198.72</c:v>
                </c:pt>
                <c:pt idx="28">
                  <c:v>208.8</c:v>
                </c:pt>
                <c:pt idx="29">
                  <c:v>203.04</c:v>
                </c:pt>
                <c:pt idx="30">
                  <c:v>203.04</c:v>
                </c:pt>
                <c:pt idx="31" formatCode="General">
                  <c:v>182.88</c:v>
                </c:pt>
                <c:pt idx="32">
                  <c:v>198.72</c:v>
                </c:pt>
                <c:pt idx="33">
                  <c:v>203.04</c:v>
                </c:pt>
                <c:pt idx="34">
                  <c:v>211.68</c:v>
                </c:pt>
                <c:pt idx="35" formatCode="General">
                  <c:v>201.6</c:v>
                </c:pt>
                <c:pt idx="36">
                  <c:v>204.48</c:v>
                </c:pt>
                <c:pt idx="37">
                  <c:v>207.36</c:v>
                </c:pt>
                <c:pt idx="38">
                  <c:v>221.76</c:v>
                </c:pt>
                <c:pt idx="39" formatCode="General">
                  <c:v>231.84</c:v>
                </c:pt>
                <c:pt idx="40">
                  <c:v>243.36</c:v>
                </c:pt>
                <c:pt idx="41">
                  <c:v>250.56</c:v>
                </c:pt>
                <c:pt idx="42">
                  <c:v>247.68</c:v>
                </c:pt>
                <c:pt idx="43" formatCode="General">
                  <c:v>263.52</c:v>
                </c:pt>
                <c:pt idx="44">
                  <c:v>263.52</c:v>
                </c:pt>
                <c:pt idx="45">
                  <c:v>267.83999999999997</c:v>
                </c:pt>
                <c:pt idx="46">
                  <c:v>275.04000000000002</c:v>
                </c:pt>
                <c:pt idx="47" formatCode="General">
                  <c:v>283.68</c:v>
                </c:pt>
                <c:pt idx="48">
                  <c:v>282.24</c:v>
                </c:pt>
                <c:pt idx="49">
                  <c:v>289.44</c:v>
                </c:pt>
                <c:pt idx="50">
                  <c:v>289.44</c:v>
                </c:pt>
                <c:pt idx="51" formatCode="General">
                  <c:v>286.56</c:v>
                </c:pt>
                <c:pt idx="52">
                  <c:v>277.92</c:v>
                </c:pt>
                <c:pt idx="53">
                  <c:v>288</c:v>
                </c:pt>
                <c:pt idx="54">
                  <c:v>290.88</c:v>
                </c:pt>
                <c:pt idx="55" formatCode="General">
                  <c:v>285.12</c:v>
                </c:pt>
                <c:pt idx="56">
                  <c:v>283.68</c:v>
                </c:pt>
                <c:pt idx="57">
                  <c:v>289.44</c:v>
                </c:pt>
                <c:pt idx="58">
                  <c:v>273.60000000000002</c:v>
                </c:pt>
                <c:pt idx="59" formatCode="General">
                  <c:v>273.60000000000002</c:v>
                </c:pt>
                <c:pt idx="60">
                  <c:v>282.24</c:v>
                </c:pt>
                <c:pt idx="61">
                  <c:v>275.04000000000002</c:v>
                </c:pt>
                <c:pt idx="62">
                  <c:v>263.52</c:v>
                </c:pt>
                <c:pt idx="63" formatCode="General">
                  <c:v>252</c:v>
                </c:pt>
                <c:pt idx="64">
                  <c:v>253.44</c:v>
                </c:pt>
                <c:pt idx="65">
                  <c:v>244.8</c:v>
                </c:pt>
                <c:pt idx="66">
                  <c:v>239.04</c:v>
                </c:pt>
                <c:pt idx="67" formatCode="General">
                  <c:v>231.84</c:v>
                </c:pt>
                <c:pt idx="68">
                  <c:v>227.52</c:v>
                </c:pt>
                <c:pt idx="69">
                  <c:v>252</c:v>
                </c:pt>
                <c:pt idx="70">
                  <c:v>270.72000000000003</c:v>
                </c:pt>
                <c:pt idx="71" formatCode="General">
                  <c:v>266.39999999999998</c:v>
                </c:pt>
                <c:pt idx="72">
                  <c:v>266.39999999999998</c:v>
                </c:pt>
                <c:pt idx="73">
                  <c:v>259.2</c:v>
                </c:pt>
                <c:pt idx="74">
                  <c:v>254.88</c:v>
                </c:pt>
                <c:pt idx="75" formatCode="General">
                  <c:v>244.8</c:v>
                </c:pt>
                <c:pt idx="76">
                  <c:v>244.8</c:v>
                </c:pt>
                <c:pt idx="77">
                  <c:v>244.8</c:v>
                </c:pt>
                <c:pt idx="78">
                  <c:v>250.56</c:v>
                </c:pt>
                <c:pt idx="79" formatCode="General">
                  <c:v>241.92</c:v>
                </c:pt>
                <c:pt idx="80">
                  <c:v>239.04</c:v>
                </c:pt>
                <c:pt idx="81">
                  <c:v>239.04</c:v>
                </c:pt>
                <c:pt idx="82">
                  <c:v>243.36</c:v>
                </c:pt>
                <c:pt idx="83" formatCode="General">
                  <c:v>240.48</c:v>
                </c:pt>
                <c:pt idx="84">
                  <c:v>192.96</c:v>
                </c:pt>
                <c:pt idx="85">
                  <c:v>138.24</c:v>
                </c:pt>
                <c:pt idx="86">
                  <c:v>131.04</c:v>
                </c:pt>
                <c:pt idx="87" formatCode="General">
                  <c:v>123.84</c:v>
                </c:pt>
                <c:pt idx="88">
                  <c:v>122.4</c:v>
                </c:pt>
                <c:pt idx="89">
                  <c:v>125.28</c:v>
                </c:pt>
                <c:pt idx="90">
                  <c:v>105.12</c:v>
                </c:pt>
                <c:pt idx="91" formatCode="General">
                  <c:v>95.04</c:v>
                </c:pt>
                <c:pt idx="92">
                  <c:v>96.48</c:v>
                </c:pt>
                <c:pt idx="93">
                  <c:v>92.16</c:v>
                </c:pt>
                <c:pt idx="94">
                  <c:v>93.6</c:v>
                </c:pt>
                <c:pt idx="95" formatCode="General">
                  <c:v>99.36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3-4DD1-41F9-B3EF-A2C39F51BAC7}"/>
            </c:ext>
          </c:extLst>
        </c:ser>
        <c:ser>
          <c:idx val="84"/>
          <c:order val="84"/>
          <c:tx>
            <c:strRef>
              <c:f>'Sept 2019 and 2021'!$D$88</c:f>
              <c:strCache>
                <c:ptCount val="1"/>
                <c:pt idx="0">
                  <c:v>Wednesday Sep 25, 2019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2021'!$E$88:$CV$88</c:f>
              <c:numCache>
                <c:formatCode>0</c:formatCode>
                <c:ptCount val="96"/>
                <c:pt idx="0">
                  <c:v>0</c:v>
                </c:pt>
                <c:pt idx="1">
                  <c:v>99.36</c:v>
                </c:pt>
                <c:pt idx="2">
                  <c:v>95.04</c:v>
                </c:pt>
                <c:pt idx="3" formatCode="General">
                  <c:v>92.16</c:v>
                </c:pt>
                <c:pt idx="4">
                  <c:v>93.6</c:v>
                </c:pt>
                <c:pt idx="5">
                  <c:v>92.16</c:v>
                </c:pt>
                <c:pt idx="6">
                  <c:v>96.48</c:v>
                </c:pt>
                <c:pt idx="7" formatCode="General">
                  <c:v>100.8</c:v>
                </c:pt>
                <c:pt idx="8">
                  <c:v>96.48</c:v>
                </c:pt>
                <c:pt idx="9">
                  <c:v>92.16</c:v>
                </c:pt>
                <c:pt idx="10">
                  <c:v>93.6</c:v>
                </c:pt>
                <c:pt idx="11" formatCode="General">
                  <c:v>108</c:v>
                </c:pt>
                <c:pt idx="12">
                  <c:v>115.2</c:v>
                </c:pt>
                <c:pt idx="13">
                  <c:v>118.08</c:v>
                </c:pt>
                <c:pt idx="14">
                  <c:v>122.4</c:v>
                </c:pt>
                <c:pt idx="15" formatCode="General">
                  <c:v>112.32</c:v>
                </c:pt>
                <c:pt idx="16">
                  <c:v>115.2</c:v>
                </c:pt>
                <c:pt idx="17">
                  <c:v>113.76</c:v>
                </c:pt>
                <c:pt idx="18">
                  <c:v>110.88</c:v>
                </c:pt>
                <c:pt idx="19" formatCode="General">
                  <c:v>126.72</c:v>
                </c:pt>
                <c:pt idx="20">
                  <c:v>211.68</c:v>
                </c:pt>
                <c:pt idx="21">
                  <c:v>218.88</c:v>
                </c:pt>
                <c:pt idx="22">
                  <c:v>218.88</c:v>
                </c:pt>
                <c:pt idx="23" formatCode="General">
                  <c:v>220.32</c:v>
                </c:pt>
                <c:pt idx="24">
                  <c:v>223.2</c:v>
                </c:pt>
                <c:pt idx="25">
                  <c:v>205.92</c:v>
                </c:pt>
                <c:pt idx="26">
                  <c:v>197.28</c:v>
                </c:pt>
                <c:pt idx="27" formatCode="General">
                  <c:v>200.16</c:v>
                </c:pt>
                <c:pt idx="28">
                  <c:v>203.04</c:v>
                </c:pt>
                <c:pt idx="29">
                  <c:v>182.88</c:v>
                </c:pt>
                <c:pt idx="30">
                  <c:v>168.48</c:v>
                </c:pt>
                <c:pt idx="31" formatCode="General">
                  <c:v>172.8</c:v>
                </c:pt>
                <c:pt idx="32">
                  <c:v>182.88</c:v>
                </c:pt>
                <c:pt idx="33">
                  <c:v>197.28</c:v>
                </c:pt>
                <c:pt idx="34">
                  <c:v>198.72</c:v>
                </c:pt>
                <c:pt idx="35" formatCode="General">
                  <c:v>200.16</c:v>
                </c:pt>
                <c:pt idx="36">
                  <c:v>194.4</c:v>
                </c:pt>
                <c:pt idx="37">
                  <c:v>207.36</c:v>
                </c:pt>
                <c:pt idx="38">
                  <c:v>228.96</c:v>
                </c:pt>
                <c:pt idx="39" formatCode="General">
                  <c:v>243.36</c:v>
                </c:pt>
                <c:pt idx="40">
                  <c:v>243.36</c:v>
                </c:pt>
                <c:pt idx="41">
                  <c:v>254.88</c:v>
                </c:pt>
                <c:pt idx="42">
                  <c:v>259.2</c:v>
                </c:pt>
                <c:pt idx="43" formatCode="General">
                  <c:v>270.72000000000003</c:v>
                </c:pt>
                <c:pt idx="44">
                  <c:v>264.95999999999998</c:v>
                </c:pt>
                <c:pt idx="45">
                  <c:v>275.04000000000002</c:v>
                </c:pt>
                <c:pt idx="46">
                  <c:v>275.04000000000002</c:v>
                </c:pt>
                <c:pt idx="47" formatCode="General">
                  <c:v>279.36</c:v>
                </c:pt>
                <c:pt idx="48">
                  <c:v>280.8</c:v>
                </c:pt>
                <c:pt idx="49">
                  <c:v>269.27999999999997</c:v>
                </c:pt>
                <c:pt idx="50">
                  <c:v>276.48</c:v>
                </c:pt>
                <c:pt idx="51" formatCode="General">
                  <c:v>288</c:v>
                </c:pt>
                <c:pt idx="52">
                  <c:v>282.24</c:v>
                </c:pt>
                <c:pt idx="53">
                  <c:v>280.8</c:v>
                </c:pt>
                <c:pt idx="54">
                  <c:v>275.04000000000002</c:v>
                </c:pt>
                <c:pt idx="55" formatCode="General">
                  <c:v>264.95999999999998</c:v>
                </c:pt>
                <c:pt idx="56">
                  <c:v>277.92</c:v>
                </c:pt>
                <c:pt idx="57">
                  <c:v>275.04000000000002</c:v>
                </c:pt>
                <c:pt idx="58">
                  <c:v>282.24</c:v>
                </c:pt>
                <c:pt idx="59" formatCode="General">
                  <c:v>292.32</c:v>
                </c:pt>
                <c:pt idx="60">
                  <c:v>290.88</c:v>
                </c:pt>
                <c:pt idx="61">
                  <c:v>270.72000000000003</c:v>
                </c:pt>
                <c:pt idx="62">
                  <c:v>253.44</c:v>
                </c:pt>
                <c:pt idx="63" formatCode="General">
                  <c:v>257.76</c:v>
                </c:pt>
                <c:pt idx="64">
                  <c:v>241.92</c:v>
                </c:pt>
                <c:pt idx="65">
                  <c:v>233.28</c:v>
                </c:pt>
                <c:pt idx="66">
                  <c:v>231.84</c:v>
                </c:pt>
                <c:pt idx="67" formatCode="General">
                  <c:v>224.64</c:v>
                </c:pt>
                <c:pt idx="68">
                  <c:v>213.12</c:v>
                </c:pt>
                <c:pt idx="69">
                  <c:v>240.48</c:v>
                </c:pt>
                <c:pt idx="70">
                  <c:v>260.64</c:v>
                </c:pt>
                <c:pt idx="71" formatCode="General">
                  <c:v>267.83999999999997</c:v>
                </c:pt>
                <c:pt idx="72">
                  <c:v>252</c:v>
                </c:pt>
                <c:pt idx="73">
                  <c:v>249.12</c:v>
                </c:pt>
                <c:pt idx="74">
                  <c:v>240.48</c:v>
                </c:pt>
                <c:pt idx="75" formatCode="General">
                  <c:v>241.92</c:v>
                </c:pt>
                <c:pt idx="76">
                  <c:v>247.68</c:v>
                </c:pt>
                <c:pt idx="77">
                  <c:v>247.68</c:v>
                </c:pt>
                <c:pt idx="78">
                  <c:v>240.48</c:v>
                </c:pt>
                <c:pt idx="79" formatCode="General">
                  <c:v>236.16</c:v>
                </c:pt>
                <c:pt idx="80">
                  <c:v>234.72</c:v>
                </c:pt>
                <c:pt idx="81">
                  <c:v>239.04</c:v>
                </c:pt>
                <c:pt idx="82">
                  <c:v>244.8</c:v>
                </c:pt>
                <c:pt idx="83" formatCode="General">
                  <c:v>234.72</c:v>
                </c:pt>
                <c:pt idx="84">
                  <c:v>185.76</c:v>
                </c:pt>
                <c:pt idx="85">
                  <c:v>136.80000000000001</c:v>
                </c:pt>
                <c:pt idx="86">
                  <c:v>133.91999999999999</c:v>
                </c:pt>
                <c:pt idx="87" formatCode="General">
                  <c:v>131.04</c:v>
                </c:pt>
                <c:pt idx="88">
                  <c:v>129.6</c:v>
                </c:pt>
                <c:pt idx="89">
                  <c:v>126.72</c:v>
                </c:pt>
                <c:pt idx="90">
                  <c:v>96.48</c:v>
                </c:pt>
                <c:pt idx="91" formatCode="General">
                  <c:v>93.6</c:v>
                </c:pt>
                <c:pt idx="92">
                  <c:v>95.04</c:v>
                </c:pt>
                <c:pt idx="93">
                  <c:v>100.8</c:v>
                </c:pt>
                <c:pt idx="94">
                  <c:v>102.24</c:v>
                </c:pt>
                <c:pt idx="95" formatCode="General">
                  <c:v>106.56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4-4DD1-41F9-B3EF-A2C39F51BAC7}"/>
            </c:ext>
          </c:extLst>
        </c:ser>
        <c:ser>
          <c:idx val="85"/>
          <c:order val="85"/>
          <c:tx>
            <c:strRef>
              <c:f>'Sept 2019 and 2021'!$D$89</c:f>
              <c:strCache>
                <c:ptCount val="1"/>
                <c:pt idx="0">
                  <c:v>Thursday Sep 26, 2019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2021'!$E$89:$CV$89</c:f>
              <c:numCache>
                <c:formatCode>0</c:formatCode>
                <c:ptCount val="96"/>
                <c:pt idx="0">
                  <c:v>0</c:v>
                </c:pt>
                <c:pt idx="1">
                  <c:v>93.6</c:v>
                </c:pt>
                <c:pt idx="2">
                  <c:v>96.48</c:v>
                </c:pt>
                <c:pt idx="3" formatCode="General">
                  <c:v>96.48</c:v>
                </c:pt>
                <c:pt idx="4">
                  <c:v>102.24</c:v>
                </c:pt>
                <c:pt idx="5">
                  <c:v>110.88</c:v>
                </c:pt>
                <c:pt idx="6">
                  <c:v>110.88</c:v>
                </c:pt>
                <c:pt idx="7" formatCode="General">
                  <c:v>102.24</c:v>
                </c:pt>
                <c:pt idx="8">
                  <c:v>96.48</c:v>
                </c:pt>
                <c:pt idx="9">
                  <c:v>90.72</c:v>
                </c:pt>
                <c:pt idx="10">
                  <c:v>100.8</c:v>
                </c:pt>
                <c:pt idx="11" formatCode="General">
                  <c:v>118.08</c:v>
                </c:pt>
                <c:pt idx="12">
                  <c:v>118.08</c:v>
                </c:pt>
                <c:pt idx="13">
                  <c:v>115.2</c:v>
                </c:pt>
                <c:pt idx="14">
                  <c:v>113.76</c:v>
                </c:pt>
                <c:pt idx="15" formatCode="General">
                  <c:v>119.52</c:v>
                </c:pt>
                <c:pt idx="16">
                  <c:v>123.84</c:v>
                </c:pt>
                <c:pt idx="17">
                  <c:v>123.84</c:v>
                </c:pt>
                <c:pt idx="18">
                  <c:v>133.91999999999999</c:v>
                </c:pt>
                <c:pt idx="19" formatCode="General">
                  <c:v>149.76</c:v>
                </c:pt>
                <c:pt idx="20">
                  <c:v>223.2</c:v>
                </c:pt>
                <c:pt idx="21">
                  <c:v>224.64</c:v>
                </c:pt>
                <c:pt idx="22">
                  <c:v>241.92</c:v>
                </c:pt>
                <c:pt idx="23" formatCode="General">
                  <c:v>240.48</c:v>
                </c:pt>
                <c:pt idx="24">
                  <c:v>231.84</c:v>
                </c:pt>
                <c:pt idx="25">
                  <c:v>228.96</c:v>
                </c:pt>
                <c:pt idx="26">
                  <c:v>210.24</c:v>
                </c:pt>
                <c:pt idx="27" formatCode="General">
                  <c:v>213.12</c:v>
                </c:pt>
                <c:pt idx="28">
                  <c:v>205.92</c:v>
                </c:pt>
                <c:pt idx="29">
                  <c:v>181.44</c:v>
                </c:pt>
                <c:pt idx="30">
                  <c:v>195.84</c:v>
                </c:pt>
                <c:pt idx="31" formatCode="General">
                  <c:v>226.08</c:v>
                </c:pt>
                <c:pt idx="32">
                  <c:v>214.56</c:v>
                </c:pt>
                <c:pt idx="33">
                  <c:v>218.88</c:v>
                </c:pt>
                <c:pt idx="34">
                  <c:v>213.12</c:v>
                </c:pt>
                <c:pt idx="35" formatCode="General">
                  <c:v>191.52</c:v>
                </c:pt>
                <c:pt idx="36">
                  <c:v>188.64</c:v>
                </c:pt>
                <c:pt idx="37">
                  <c:v>188.64</c:v>
                </c:pt>
                <c:pt idx="38">
                  <c:v>201.6</c:v>
                </c:pt>
                <c:pt idx="39" formatCode="General">
                  <c:v>210.24</c:v>
                </c:pt>
                <c:pt idx="40">
                  <c:v>188.64</c:v>
                </c:pt>
                <c:pt idx="41">
                  <c:v>211.68</c:v>
                </c:pt>
                <c:pt idx="42">
                  <c:v>211.68</c:v>
                </c:pt>
                <c:pt idx="43" formatCode="General">
                  <c:v>191.52</c:v>
                </c:pt>
                <c:pt idx="44">
                  <c:v>201.6</c:v>
                </c:pt>
                <c:pt idx="45">
                  <c:v>220.32</c:v>
                </c:pt>
                <c:pt idx="46">
                  <c:v>214.56</c:v>
                </c:pt>
                <c:pt idx="47" formatCode="General">
                  <c:v>217.44</c:v>
                </c:pt>
                <c:pt idx="48">
                  <c:v>211.68</c:v>
                </c:pt>
                <c:pt idx="49">
                  <c:v>208.8</c:v>
                </c:pt>
                <c:pt idx="50">
                  <c:v>216</c:v>
                </c:pt>
                <c:pt idx="51" formatCode="General">
                  <c:v>237.6</c:v>
                </c:pt>
                <c:pt idx="52">
                  <c:v>250.56</c:v>
                </c:pt>
                <c:pt idx="53">
                  <c:v>241.92</c:v>
                </c:pt>
                <c:pt idx="54">
                  <c:v>226.08</c:v>
                </c:pt>
                <c:pt idx="55" formatCode="General">
                  <c:v>214.56</c:v>
                </c:pt>
                <c:pt idx="56">
                  <c:v>216</c:v>
                </c:pt>
                <c:pt idx="57">
                  <c:v>224.64</c:v>
                </c:pt>
                <c:pt idx="58">
                  <c:v>220.32</c:v>
                </c:pt>
                <c:pt idx="59" formatCode="General">
                  <c:v>228.96</c:v>
                </c:pt>
                <c:pt idx="60">
                  <c:v>233.28</c:v>
                </c:pt>
                <c:pt idx="61">
                  <c:v>227.52</c:v>
                </c:pt>
                <c:pt idx="62">
                  <c:v>217.44</c:v>
                </c:pt>
                <c:pt idx="63" formatCode="General">
                  <c:v>220.32</c:v>
                </c:pt>
                <c:pt idx="64">
                  <c:v>210.24</c:v>
                </c:pt>
                <c:pt idx="65">
                  <c:v>211.68</c:v>
                </c:pt>
                <c:pt idx="66">
                  <c:v>227.52</c:v>
                </c:pt>
                <c:pt idx="67" formatCode="General">
                  <c:v>227.52</c:v>
                </c:pt>
                <c:pt idx="68">
                  <c:v>220.32</c:v>
                </c:pt>
                <c:pt idx="69">
                  <c:v>243.36</c:v>
                </c:pt>
                <c:pt idx="70">
                  <c:v>246.24</c:v>
                </c:pt>
                <c:pt idx="71" formatCode="General">
                  <c:v>250.56</c:v>
                </c:pt>
                <c:pt idx="72">
                  <c:v>247.68</c:v>
                </c:pt>
                <c:pt idx="73">
                  <c:v>243.36</c:v>
                </c:pt>
                <c:pt idx="74">
                  <c:v>233.28</c:v>
                </c:pt>
                <c:pt idx="75" formatCode="General">
                  <c:v>231.84</c:v>
                </c:pt>
                <c:pt idx="76">
                  <c:v>233.28</c:v>
                </c:pt>
                <c:pt idx="77">
                  <c:v>237.6</c:v>
                </c:pt>
                <c:pt idx="78">
                  <c:v>239.04</c:v>
                </c:pt>
                <c:pt idx="79" formatCode="General">
                  <c:v>234.72</c:v>
                </c:pt>
                <c:pt idx="80">
                  <c:v>237.6</c:v>
                </c:pt>
                <c:pt idx="81">
                  <c:v>246.24</c:v>
                </c:pt>
                <c:pt idx="82">
                  <c:v>240.48</c:v>
                </c:pt>
                <c:pt idx="83" formatCode="General">
                  <c:v>234.72</c:v>
                </c:pt>
                <c:pt idx="84">
                  <c:v>191.52</c:v>
                </c:pt>
                <c:pt idx="85">
                  <c:v>138.24</c:v>
                </c:pt>
                <c:pt idx="86">
                  <c:v>128.16</c:v>
                </c:pt>
                <c:pt idx="87" formatCode="General">
                  <c:v>126.72</c:v>
                </c:pt>
                <c:pt idx="88">
                  <c:v>126.72</c:v>
                </c:pt>
                <c:pt idx="89">
                  <c:v>118.08</c:v>
                </c:pt>
                <c:pt idx="90">
                  <c:v>99.36</c:v>
                </c:pt>
                <c:pt idx="91" formatCode="General">
                  <c:v>102.24</c:v>
                </c:pt>
                <c:pt idx="92">
                  <c:v>102.24</c:v>
                </c:pt>
                <c:pt idx="93">
                  <c:v>99.36</c:v>
                </c:pt>
                <c:pt idx="94">
                  <c:v>100.8</c:v>
                </c:pt>
                <c:pt idx="95" formatCode="General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5-4DD1-41F9-B3EF-A2C39F51BAC7}"/>
            </c:ext>
          </c:extLst>
        </c:ser>
        <c:ser>
          <c:idx val="86"/>
          <c:order val="86"/>
          <c:tx>
            <c:strRef>
              <c:f>'Sept 2019 and 2021'!$D$90</c:f>
              <c:strCache>
                <c:ptCount val="1"/>
                <c:pt idx="0">
                  <c:v>Friday Sep 27, 2019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2021'!$E$90:$CV$90</c:f>
              <c:numCache>
                <c:formatCode>0</c:formatCode>
                <c:ptCount val="96"/>
                <c:pt idx="0">
                  <c:v>0</c:v>
                </c:pt>
                <c:pt idx="1">
                  <c:v>100.8</c:v>
                </c:pt>
                <c:pt idx="2">
                  <c:v>102.24</c:v>
                </c:pt>
                <c:pt idx="3" formatCode="General">
                  <c:v>96.48</c:v>
                </c:pt>
                <c:pt idx="4">
                  <c:v>97.92</c:v>
                </c:pt>
                <c:pt idx="5">
                  <c:v>97.92</c:v>
                </c:pt>
                <c:pt idx="6">
                  <c:v>93.6</c:v>
                </c:pt>
                <c:pt idx="7" formatCode="General">
                  <c:v>96.48</c:v>
                </c:pt>
                <c:pt idx="8">
                  <c:v>105.12</c:v>
                </c:pt>
                <c:pt idx="9">
                  <c:v>109.44</c:v>
                </c:pt>
                <c:pt idx="10">
                  <c:v>106.56</c:v>
                </c:pt>
                <c:pt idx="11" formatCode="General">
                  <c:v>110.88</c:v>
                </c:pt>
                <c:pt idx="12">
                  <c:v>109.44</c:v>
                </c:pt>
                <c:pt idx="13">
                  <c:v>116.64</c:v>
                </c:pt>
                <c:pt idx="14">
                  <c:v>123.84</c:v>
                </c:pt>
                <c:pt idx="15" formatCode="General">
                  <c:v>122.4</c:v>
                </c:pt>
                <c:pt idx="16">
                  <c:v>122.4</c:v>
                </c:pt>
                <c:pt idx="17">
                  <c:v>118.08</c:v>
                </c:pt>
                <c:pt idx="18">
                  <c:v>118.08</c:v>
                </c:pt>
                <c:pt idx="19" formatCode="General">
                  <c:v>135.36000000000001</c:v>
                </c:pt>
                <c:pt idx="20">
                  <c:v>211.68</c:v>
                </c:pt>
                <c:pt idx="21">
                  <c:v>218.88</c:v>
                </c:pt>
                <c:pt idx="22">
                  <c:v>217.44</c:v>
                </c:pt>
                <c:pt idx="23" formatCode="General">
                  <c:v>226.08</c:v>
                </c:pt>
                <c:pt idx="24">
                  <c:v>226.08</c:v>
                </c:pt>
                <c:pt idx="25">
                  <c:v>214.56</c:v>
                </c:pt>
                <c:pt idx="26">
                  <c:v>198.72</c:v>
                </c:pt>
                <c:pt idx="27" formatCode="General">
                  <c:v>205.92</c:v>
                </c:pt>
                <c:pt idx="28">
                  <c:v>203.04</c:v>
                </c:pt>
                <c:pt idx="29">
                  <c:v>200.16</c:v>
                </c:pt>
                <c:pt idx="30">
                  <c:v>203.04</c:v>
                </c:pt>
                <c:pt idx="31" formatCode="General">
                  <c:v>190.08</c:v>
                </c:pt>
                <c:pt idx="32">
                  <c:v>171.36</c:v>
                </c:pt>
                <c:pt idx="33">
                  <c:v>169.92</c:v>
                </c:pt>
                <c:pt idx="34">
                  <c:v>174.24</c:v>
                </c:pt>
                <c:pt idx="35" formatCode="General">
                  <c:v>188.64</c:v>
                </c:pt>
                <c:pt idx="36">
                  <c:v>192.96</c:v>
                </c:pt>
                <c:pt idx="37">
                  <c:v>192.96</c:v>
                </c:pt>
                <c:pt idx="38">
                  <c:v>185.76</c:v>
                </c:pt>
                <c:pt idx="39" formatCode="General">
                  <c:v>190.08</c:v>
                </c:pt>
                <c:pt idx="40">
                  <c:v>203.04</c:v>
                </c:pt>
                <c:pt idx="41">
                  <c:v>200.16</c:v>
                </c:pt>
                <c:pt idx="42">
                  <c:v>204.48</c:v>
                </c:pt>
                <c:pt idx="43" formatCode="General">
                  <c:v>197.28</c:v>
                </c:pt>
                <c:pt idx="44">
                  <c:v>201.6</c:v>
                </c:pt>
                <c:pt idx="45">
                  <c:v>207.36</c:v>
                </c:pt>
                <c:pt idx="46">
                  <c:v>208.8</c:v>
                </c:pt>
                <c:pt idx="47" formatCode="General">
                  <c:v>214.56</c:v>
                </c:pt>
                <c:pt idx="48">
                  <c:v>223.2</c:v>
                </c:pt>
                <c:pt idx="49">
                  <c:v>221.76</c:v>
                </c:pt>
                <c:pt idx="50">
                  <c:v>239.04</c:v>
                </c:pt>
                <c:pt idx="51" formatCode="General">
                  <c:v>227.52</c:v>
                </c:pt>
                <c:pt idx="52">
                  <c:v>239.04</c:v>
                </c:pt>
                <c:pt idx="53">
                  <c:v>239.04</c:v>
                </c:pt>
                <c:pt idx="54">
                  <c:v>236.16</c:v>
                </c:pt>
                <c:pt idx="55" formatCode="General">
                  <c:v>252</c:v>
                </c:pt>
                <c:pt idx="56">
                  <c:v>257.76</c:v>
                </c:pt>
                <c:pt idx="57">
                  <c:v>253.44</c:v>
                </c:pt>
                <c:pt idx="58">
                  <c:v>246.24</c:v>
                </c:pt>
                <c:pt idx="59" formatCode="General">
                  <c:v>234.72</c:v>
                </c:pt>
                <c:pt idx="60">
                  <c:v>237.6</c:v>
                </c:pt>
                <c:pt idx="61">
                  <c:v>223.2</c:v>
                </c:pt>
                <c:pt idx="62">
                  <c:v>220.32</c:v>
                </c:pt>
                <c:pt idx="63" formatCode="General">
                  <c:v>214.56</c:v>
                </c:pt>
                <c:pt idx="64">
                  <c:v>220.32</c:v>
                </c:pt>
                <c:pt idx="65">
                  <c:v>210.24</c:v>
                </c:pt>
                <c:pt idx="66">
                  <c:v>204.48</c:v>
                </c:pt>
                <c:pt idx="67" formatCode="General">
                  <c:v>220.32</c:v>
                </c:pt>
                <c:pt idx="68">
                  <c:v>223.2</c:v>
                </c:pt>
                <c:pt idx="69">
                  <c:v>221.76</c:v>
                </c:pt>
                <c:pt idx="70">
                  <c:v>234.72</c:v>
                </c:pt>
                <c:pt idx="71" formatCode="General">
                  <c:v>231.84</c:v>
                </c:pt>
                <c:pt idx="72">
                  <c:v>231.84</c:v>
                </c:pt>
                <c:pt idx="73">
                  <c:v>218.88</c:v>
                </c:pt>
                <c:pt idx="74">
                  <c:v>220.32</c:v>
                </c:pt>
                <c:pt idx="75" formatCode="General">
                  <c:v>233.28</c:v>
                </c:pt>
                <c:pt idx="76">
                  <c:v>233.28</c:v>
                </c:pt>
                <c:pt idx="77">
                  <c:v>224.64</c:v>
                </c:pt>
                <c:pt idx="78">
                  <c:v>224.64</c:v>
                </c:pt>
                <c:pt idx="79" formatCode="General">
                  <c:v>231.84</c:v>
                </c:pt>
                <c:pt idx="80">
                  <c:v>233.28</c:v>
                </c:pt>
                <c:pt idx="81">
                  <c:v>230.4</c:v>
                </c:pt>
                <c:pt idx="82">
                  <c:v>221.76</c:v>
                </c:pt>
                <c:pt idx="83" formatCode="General">
                  <c:v>218.88</c:v>
                </c:pt>
                <c:pt idx="84">
                  <c:v>184.32</c:v>
                </c:pt>
                <c:pt idx="85">
                  <c:v>132.47999999999999</c:v>
                </c:pt>
                <c:pt idx="86">
                  <c:v>122.4</c:v>
                </c:pt>
                <c:pt idx="87" formatCode="General">
                  <c:v>112.32</c:v>
                </c:pt>
                <c:pt idx="88">
                  <c:v>109.44</c:v>
                </c:pt>
                <c:pt idx="89">
                  <c:v>109.44</c:v>
                </c:pt>
                <c:pt idx="90">
                  <c:v>100.8</c:v>
                </c:pt>
                <c:pt idx="91" formatCode="General">
                  <c:v>97.92</c:v>
                </c:pt>
                <c:pt idx="92">
                  <c:v>99.36</c:v>
                </c:pt>
                <c:pt idx="93">
                  <c:v>89.28</c:v>
                </c:pt>
                <c:pt idx="94">
                  <c:v>90.72</c:v>
                </c:pt>
                <c:pt idx="95" formatCode="General">
                  <c:v>95.04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6-4DD1-41F9-B3EF-A2C39F51BAC7}"/>
            </c:ext>
          </c:extLst>
        </c:ser>
        <c:ser>
          <c:idx val="87"/>
          <c:order val="87"/>
          <c:tx>
            <c:strRef>
              <c:f>'Sept 2019 and 2021'!$D$91</c:f>
              <c:strCache>
                <c:ptCount val="1"/>
                <c:pt idx="0">
                  <c:v>Saturday Sep 28, 2019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2021'!$E$91:$CV$91</c:f>
              <c:numCache>
                <c:formatCode>0</c:formatCode>
                <c:ptCount val="96"/>
                <c:pt idx="0">
                  <c:v>0</c:v>
                </c:pt>
                <c:pt idx="1">
                  <c:v>102.24</c:v>
                </c:pt>
                <c:pt idx="2">
                  <c:v>89.28</c:v>
                </c:pt>
                <c:pt idx="3" formatCode="General">
                  <c:v>87.84</c:v>
                </c:pt>
                <c:pt idx="4">
                  <c:v>87.84</c:v>
                </c:pt>
                <c:pt idx="5">
                  <c:v>87.84</c:v>
                </c:pt>
                <c:pt idx="6">
                  <c:v>90.72</c:v>
                </c:pt>
                <c:pt idx="7" formatCode="General">
                  <c:v>93.6</c:v>
                </c:pt>
                <c:pt idx="8">
                  <c:v>84.96</c:v>
                </c:pt>
                <c:pt idx="9">
                  <c:v>87.84</c:v>
                </c:pt>
                <c:pt idx="10">
                  <c:v>90.72</c:v>
                </c:pt>
                <c:pt idx="11" formatCode="General">
                  <c:v>89.28</c:v>
                </c:pt>
                <c:pt idx="12">
                  <c:v>87.84</c:v>
                </c:pt>
                <c:pt idx="13">
                  <c:v>89.28</c:v>
                </c:pt>
                <c:pt idx="14">
                  <c:v>95.04</c:v>
                </c:pt>
                <c:pt idx="15" formatCode="General">
                  <c:v>93.6</c:v>
                </c:pt>
                <c:pt idx="16">
                  <c:v>99.36</c:v>
                </c:pt>
                <c:pt idx="17">
                  <c:v>108</c:v>
                </c:pt>
                <c:pt idx="18">
                  <c:v>115.2</c:v>
                </c:pt>
                <c:pt idx="19" formatCode="General">
                  <c:v>123.84</c:v>
                </c:pt>
                <c:pt idx="20">
                  <c:v>210.24</c:v>
                </c:pt>
                <c:pt idx="21">
                  <c:v>207.36</c:v>
                </c:pt>
                <c:pt idx="22">
                  <c:v>195.84</c:v>
                </c:pt>
                <c:pt idx="23" formatCode="General">
                  <c:v>203.04</c:v>
                </c:pt>
                <c:pt idx="24">
                  <c:v>217.44</c:v>
                </c:pt>
                <c:pt idx="25">
                  <c:v>218.88</c:v>
                </c:pt>
                <c:pt idx="26">
                  <c:v>198.72</c:v>
                </c:pt>
                <c:pt idx="27" formatCode="General">
                  <c:v>207.36</c:v>
                </c:pt>
                <c:pt idx="28">
                  <c:v>200.16</c:v>
                </c:pt>
                <c:pt idx="29">
                  <c:v>195.84</c:v>
                </c:pt>
                <c:pt idx="30">
                  <c:v>187.2</c:v>
                </c:pt>
                <c:pt idx="31" formatCode="General">
                  <c:v>192.96</c:v>
                </c:pt>
                <c:pt idx="32">
                  <c:v>194.4</c:v>
                </c:pt>
                <c:pt idx="33">
                  <c:v>180</c:v>
                </c:pt>
                <c:pt idx="34">
                  <c:v>165.6</c:v>
                </c:pt>
                <c:pt idx="35" formatCode="General">
                  <c:v>167.04</c:v>
                </c:pt>
                <c:pt idx="36">
                  <c:v>167.04</c:v>
                </c:pt>
                <c:pt idx="37">
                  <c:v>178.56</c:v>
                </c:pt>
                <c:pt idx="38">
                  <c:v>171.36</c:v>
                </c:pt>
                <c:pt idx="39" formatCode="General">
                  <c:v>174.24</c:v>
                </c:pt>
                <c:pt idx="40">
                  <c:v>175.68</c:v>
                </c:pt>
                <c:pt idx="41">
                  <c:v>185.76</c:v>
                </c:pt>
                <c:pt idx="42">
                  <c:v>191.52</c:v>
                </c:pt>
                <c:pt idx="43" formatCode="General">
                  <c:v>181.44</c:v>
                </c:pt>
                <c:pt idx="44">
                  <c:v>190.08</c:v>
                </c:pt>
                <c:pt idx="45">
                  <c:v>195.84</c:v>
                </c:pt>
                <c:pt idx="46">
                  <c:v>198.72</c:v>
                </c:pt>
                <c:pt idx="47" formatCode="General">
                  <c:v>205.92</c:v>
                </c:pt>
                <c:pt idx="48">
                  <c:v>221.76</c:v>
                </c:pt>
                <c:pt idx="49">
                  <c:v>227.52</c:v>
                </c:pt>
                <c:pt idx="50">
                  <c:v>224.64</c:v>
                </c:pt>
                <c:pt idx="51" formatCode="General">
                  <c:v>216</c:v>
                </c:pt>
                <c:pt idx="52">
                  <c:v>201.6</c:v>
                </c:pt>
                <c:pt idx="53">
                  <c:v>207.36</c:v>
                </c:pt>
                <c:pt idx="54">
                  <c:v>210.24</c:v>
                </c:pt>
                <c:pt idx="55" formatCode="General">
                  <c:v>217.44</c:v>
                </c:pt>
                <c:pt idx="56">
                  <c:v>208.8</c:v>
                </c:pt>
                <c:pt idx="57">
                  <c:v>210.24</c:v>
                </c:pt>
                <c:pt idx="58">
                  <c:v>208.8</c:v>
                </c:pt>
                <c:pt idx="59" formatCode="General">
                  <c:v>213.12</c:v>
                </c:pt>
                <c:pt idx="60">
                  <c:v>210.24</c:v>
                </c:pt>
                <c:pt idx="61">
                  <c:v>204.48</c:v>
                </c:pt>
                <c:pt idx="62">
                  <c:v>194.4</c:v>
                </c:pt>
                <c:pt idx="63" formatCode="General">
                  <c:v>191.52</c:v>
                </c:pt>
                <c:pt idx="64">
                  <c:v>203.04</c:v>
                </c:pt>
                <c:pt idx="65">
                  <c:v>213.12</c:v>
                </c:pt>
                <c:pt idx="66">
                  <c:v>231.84</c:v>
                </c:pt>
                <c:pt idx="67" formatCode="General">
                  <c:v>210.24</c:v>
                </c:pt>
                <c:pt idx="68">
                  <c:v>223.2</c:v>
                </c:pt>
                <c:pt idx="69">
                  <c:v>230.4</c:v>
                </c:pt>
                <c:pt idx="70">
                  <c:v>224.64</c:v>
                </c:pt>
                <c:pt idx="71" formatCode="General">
                  <c:v>226.08</c:v>
                </c:pt>
                <c:pt idx="72">
                  <c:v>230.4</c:v>
                </c:pt>
                <c:pt idx="73">
                  <c:v>230.4</c:v>
                </c:pt>
                <c:pt idx="74">
                  <c:v>233.28</c:v>
                </c:pt>
                <c:pt idx="75" formatCode="General">
                  <c:v>218.88</c:v>
                </c:pt>
                <c:pt idx="76">
                  <c:v>214.56</c:v>
                </c:pt>
                <c:pt idx="77">
                  <c:v>224.64</c:v>
                </c:pt>
                <c:pt idx="78">
                  <c:v>226.08</c:v>
                </c:pt>
                <c:pt idx="79" formatCode="General">
                  <c:v>220.32</c:v>
                </c:pt>
                <c:pt idx="80">
                  <c:v>221.76</c:v>
                </c:pt>
                <c:pt idx="81">
                  <c:v>213.12</c:v>
                </c:pt>
                <c:pt idx="82">
                  <c:v>216</c:v>
                </c:pt>
                <c:pt idx="83" formatCode="General">
                  <c:v>218.88</c:v>
                </c:pt>
                <c:pt idx="84">
                  <c:v>175.68</c:v>
                </c:pt>
                <c:pt idx="85">
                  <c:v>119.52</c:v>
                </c:pt>
                <c:pt idx="86">
                  <c:v>126.72</c:v>
                </c:pt>
                <c:pt idx="87" formatCode="General">
                  <c:v>119.52</c:v>
                </c:pt>
                <c:pt idx="88">
                  <c:v>112.32</c:v>
                </c:pt>
                <c:pt idx="89">
                  <c:v>109.44</c:v>
                </c:pt>
                <c:pt idx="90">
                  <c:v>89.28</c:v>
                </c:pt>
                <c:pt idx="91" formatCode="General">
                  <c:v>89.28</c:v>
                </c:pt>
                <c:pt idx="92">
                  <c:v>83.52</c:v>
                </c:pt>
                <c:pt idx="93">
                  <c:v>89.28</c:v>
                </c:pt>
                <c:pt idx="94">
                  <c:v>84.96</c:v>
                </c:pt>
                <c:pt idx="95" formatCode="General">
                  <c:v>86.4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7-4DD1-41F9-B3EF-A2C39F51BAC7}"/>
            </c:ext>
          </c:extLst>
        </c:ser>
        <c:ser>
          <c:idx val="88"/>
          <c:order val="88"/>
          <c:tx>
            <c:strRef>
              <c:f>'Sept 2019 and 2021'!$D$92</c:f>
              <c:strCache>
                <c:ptCount val="1"/>
                <c:pt idx="0">
                  <c:v>Sunday Sep 29, 2019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2021'!$E$92:$CV$92</c:f>
              <c:numCache>
                <c:formatCode>0</c:formatCode>
                <c:ptCount val="96"/>
                <c:pt idx="0">
                  <c:v>0</c:v>
                </c:pt>
                <c:pt idx="1">
                  <c:v>80.64</c:v>
                </c:pt>
                <c:pt idx="2">
                  <c:v>77.760000000000005</c:v>
                </c:pt>
                <c:pt idx="3" formatCode="General">
                  <c:v>84.96</c:v>
                </c:pt>
                <c:pt idx="4">
                  <c:v>92.16</c:v>
                </c:pt>
                <c:pt idx="5">
                  <c:v>83.52</c:v>
                </c:pt>
                <c:pt idx="6">
                  <c:v>90.72</c:v>
                </c:pt>
                <c:pt idx="7" formatCode="General">
                  <c:v>79.2</c:v>
                </c:pt>
                <c:pt idx="8">
                  <c:v>83.52</c:v>
                </c:pt>
                <c:pt idx="9">
                  <c:v>80.64</c:v>
                </c:pt>
                <c:pt idx="10">
                  <c:v>84.96</c:v>
                </c:pt>
                <c:pt idx="11" formatCode="General">
                  <c:v>83.52</c:v>
                </c:pt>
                <c:pt idx="12">
                  <c:v>82.08</c:v>
                </c:pt>
                <c:pt idx="13">
                  <c:v>82.08</c:v>
                </c:pt>
                <c:pt idx="14">
                  <c:v>77.760000000000005</c:v>
                </c:pt>
                <c:pt idx="15" formatCode="General">
                  <c:v>93.6</c:v>
                </c:pt>
                <c:pt idx="16">
                  <c:v>100.8</c:v>
                </c:pt>
                <c:pt idx="17">
                  <c:v>99.36</c:v>
                </c:pt>
                <c:pt idx="18">
                  <c:v>102.24</c:v>
                </c:pt>
                <c:pt idx="19" formatCode="General">
                  <c:v>97.92</c:v>
                </c:pt>
                <c:pt idx="20">
                  <c:v>100.8</c:v>
                </c:pt>
                <c:pt idx="21">
                  <c:v>99.36</c:v>
                </c:pt>
                <c:pt idx="22">
                  <c:v>102.24</c:v>
                </c:pt>
                <c:pt idx="23" formatCode="General">
                  <c:v>112.32</c:v>
                </c:pt>
                <c:pt idx="24">
                  <c:v>164.16</c:v>
                </c:pt>
                <c:pt idx="25">
                  <c:v>162.72</c:v>
                </c:pt>
                <c:pt idx="26">
                  <c:v>162.72</c:v>
                </c:pt>
                <c:pt idx="27" formatCode="General">
                  <c:v>145.44</c:v>
                </c:pt>
                <c:pt idx="28">
                  <c:v>161.28</c:v>
                </c:pt>
                <c:pt idx="29">
                  <c:v>169.92</c:v>
                </c:pt>
                <c:pt idx="30">
                  <c:v>182.88</c:v>
                </c:pt>
                <c:pt idx="31" formatCode="General">
                  <c:v>182.88</c:v>
                </c:pt>
                <c:pt idx="32">
                  <c:v>151.19999999999999</c:v>
                </c:pt>
                <c:pt idx="33">
                  <c:v>144</c:v>
                </c:pt>
                <c:pt idx="34">
                  <c:v>148.32</c:v>
                </c:pt>
                <c:pt idx="35" formatCode="General">
                  <c:v>168.48</c:v>
                </c:pt>
                <c:pt idx="36">
                  <c:v>174.24</c:v>
                </c:pt>
                <c:pt idx="37">
                  <c:v>184.32</c:v>
                </c:pt>
                <c:pt idx="38">
                  <c:v>177.12</c:v>
                </c:pt>
                <c:pt idx="39" formatCode="General">
                  <c:v>177.12</c:v>
                </c:pt>
                <c:pt idx="40">
                  <c:v>185.76</c:v>
                </c:pt>
                <c:pt idx="41">
                  <c:v>188.64</c:v>
                </c:pt>
                <c:pt idx="42">
                  <c:v>184.32</c:v>
                </c:pt>
                <c:pt idx="43" formatCode="General">
                  <c:v>195.84</c:v>
                </c:pt>
                <c:pt idx="44">
                  <c:v>188.64</c:v>
                </c:pt>
                <c:pt idx="45">
                  <c:v>188.64</c:v>
                </c:pt>
                <c:pt idx="46">
                  <c:v>195.84</c:v>
                </c:pt>
                <c:pt idx="47" formatCode="General">
                  <c:v>194.4</c:v>
                </c:pt>
                <c:pt idx="48">
                  <c:v>195.84</c:v>
                </c:pt>
                <c:pt idx="49">
                  <c:v>195.84</c:v>
                </c:pt>
                <c:pt idx="50">
                  <c:v>197.28</c:v>
                </c:pt>
                <c:pt idx="51" formatCode="General">
                  <c:v>198.72</c:v>
                </c:pt>
                <c:pt idx="52">
                  <c:v>198.72</c:v>
                </c:pt>
                <c:pt idx="53">
                  <c:v>198.72</c:v>
                </c:pt>
                <c:pt idx="54">
                  <c:v>197.28</c:v>
                </c:pt>
                <c:pt idx="55" formatCode="General">
                  <c:v>198.72</c:v>
                </c:pt>
                <c:pt idx="56">
                  <c:v>198.72</c:v>
                </c:pt>
                <c:pt idx="57">
                  <c:v>194.4</c:v>
                </c:pt>
                <c:pt idx="58">
                  <c:v>194.4</c:v>
                </c:pt>
                <c:pt idx="59" formatCode="General">
                  <c:v>192.96</c:v>
                </c:pt>
                <c:pt idx="60">
                  <c:v>195.84</c:v>
                </c:pt>
                <c:pt idx="61">
                  <c:v>192.96</c:v>
                </c:pt>
                <c:pt idx="62">
                  <c:v>187.2</c:v>
                </c:pt>
                <c:pt idx="63" formatCode="General">
                  <c:v>187.2</c:v>
                </c:pt>
                <c:pt idx="64">
                  <c:v>194.4</c:v>
                </c:pt>
                <c:pt idx="65">
                  <c:v>178.56</c:v>
                </c:pt>
                <c:pt idx="66">
                  <c:v>187.2</c:v>
                </c:pt>
                <c:pt idx="67" formatCode="General">
                  <c:v>182.88</c:v>
                </c:pt>
                <c:pt idx="68">
                  <c:v>164.16</c:v>
                </c:pt>
                <c:pt idx="69">
                  <c:v>198.72</c:v>
                </c:pt>
                <c:pt idx="70">
                  <c:v>231.84</c:v>
                </c:pt>
                <c:pt idx="71" formatCode="General">
                  <c:v>224.64</c:v>
                </c:pt>
                <c:pt idx="72">
                  <c:v>203.04</c:v>
                </c:pt>
                <c:pt idx="73">
                  <c:v>195.84</c:v>
                </c:pt>
                <c:pt idx="74">
                  <c:v>208.8</c:v>
                </c:pt>
                <c:pt idx="75" formatCode="General">
                  <c:v>221.76</c:v>
                </c:pt>
                <c:pt idx="76">
                  <c:v>227.52</c:v>
                </c:pt>
                <c:pt idx="77">
                  <c:v>198.72</c:v>
                </c:pt>
                <c:pt idx="78">
                  <c:v>195.84</c:v>
                </c:pt>
                <c:pt idx="79" formatCode="General">
                  <c:v>207.36</c:v>
                </c:pt>
                <c:pt idx="80">
                  <c:v>174.24</c:v>
                </c:pt>
                <c:pt idx="81">
                  <c:v>123.84</c:v>
                </c:pt>
                <c:pt idx="82">
                  <c:v>116.64</c:v>
                </c:pt>
                <c:pt idx="83" formatCode="General">
                  <c:v>112.32</c:v>
                </c:pt>
                <c:pt idx="84">
                  <c:v>108</c:v>
                </c:pt>
                <c:pt idx="85">
                  <c:v>100.8</c:v>
                </c:pt>
                <c:pt idx="86">
                  <c:v>89.28</c:v>
                </c:pt>
                <c:pt idx="87" formatCode="General">
                  <c:v>84.96</c:v>
                </c:pt>
                <c:pt idx="88">
                  <c:v>80.64</c:v>
                </c:pt>
                <c:pt idx="89">
                  <c:v>89.28</c:v>
                </c:pt>
                <c:pt idx="90">
                  <c:v>84.96</c:v>
                </c:pt>
                <c:pt idx="91" formatCode="General">
                  <c:v>82.08</c:v>
                </c:pt>
                <c:pt idx="92">
                  <c:v>82.08</c:v>
                </c:pt>
                <c:pt idx="93">
                  <c:v>80.64</c:v>
                </c:pt>
                <c:pt idx="94">
                  <c:v>82.08</c:v>
                </c:pt>
                <c:pt idx="95" formatCode="General">
                  <c:v>83.52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8-4DD1-41F9-B3EF-A2C39F51BAC7}"/>
            </c:ext>
          </c:extLst>
        </c:ser>
        <c:ser>
          <c:idx val="89"/>
          <c:order val="89"/>
          <c:tx>
            <c:strRef>
              <c:f>'Sept 2019 and 2021'!$D$93</c:f>
              <c:strCache>
                <c:ptCount val="1"/>
                <c:pt idx="0">
                  <c:v>Monday Sep 30, 2019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  <a:sp3d/>
          </c:spPr>
          <c:cat>
            <c:numRef>
              <c:f>'Sept 2019 and 2021'!$E$3:$CV$3</c:f>
              <c:numCache>
                <c:formatCode>h:mm</c:formatCode>
                <c:ptCount val="96"/>
                <c:pt idx="0">
                  <c:v>1.0416666666666666E-2</c:v>
                </c:pt>
                <c:pt idx="1">
                  <c:v>2.0833333333333332E-2</c:v>
                </c:pt>
                <c:pt idx="2">
                  <c:v>3.125E-2</c:v>
                </c:pt>
                <c:pt idx="3">
                  <c:v>4.1666666666666664E-2</c:v>
                </c:pt>
                <c:pt idx="4">
                  <c:v>5.2083333333333336E-2</c:v>
                </c:pt>
                <c:pt idx="5">
                  <c:v>6.25E-2</c:v>
                </c:pt>
                <c:pt idx="6">
                  <c:v>7.2916666666666671E-2</c:v>
                </c:pt>
                <c:pt idx="7">
                  <c:v>8.3333333333333329E-2</c:v>
                </c:pt>
                <c:pt idx="8">
                  <c:v>9.375E-2</c:v>
                </c:pt>
                <c:pt idx="9">
                  <c:v>0.10416666666666667</c:v>
                </c:pt>
                <c:pt idx="10">
                  <c:v>0.11458333333333333</c:v>
                </c:pt>
                <c:pt idx="11">
                  <c:v>0.125</c:v>
                </c:pt>
                <c:pt idx="12">
                  <c:v>0.13541666666666666</c:v>
                </c:pt>
                <c:pt idx="13">
                  <c:v>0.14583333333333334</c:v>
                </c:pt>
                <c:pt idx="14">
                  <c:v>0.15625</c:v>
                </c:pt>
                <c:pt idx="15">
                  <c:v>0.16666666666666666</c:v>
                </c:pt>
                <c:pt idx="16">
                  <c:v>0.17708333333333334</c:v>
                </c:pt>
                <c:pt idx="17">
                  <c:v>0.1875</c:v>
                </c:pt>
                <c:pt idx="18">
                  <c:v>0.19791666666666666</c:v>
                </c:pt>
                <c:pt idx="19">
                  <c:v>0.20833333333333334</c:v>
                </c:pt>
                <c:pt idx="20">
                  <c:v>0.21875</c:v>
                </c:pt>
                <c:pt idx="21">
                  <c:v>0.22916666666666666</c:v>
                </c:pt>
                <c:pt idx="22">
                  <c:v>0.23958333333333334</c:v>
                </c:pt>
                <c:pt idx="23">
                  <c:v>0.25</c:v>
                </c:pt>
                <c:pt idx="24">
                  <c:v>0.26041666666666669</c:v>
                </c:pt>
                <c:pt idx="25">
                  <c:v>0.27083333333333331</c:v>
                </c:pt>
                <c:pt idx="26">
                  <c:v>0.28125</c:v>
                </c:pt>
                <c:pt idx="27">
                  <c:v>0.29166666666666669</c:v>
                </c:pt>
                <c:pt idx="28">
                  <c:v>0.30208333333333331</c:v>
                </c:pt>
                <c:pt idx="29">
                  <c:v>0.3125</c:v>
                </c:pt>
                <c:pt idx="30">
                  <c:v>0.32291666666666669</c:v>
                </c:pt>
                <c:pt idx="31">
                  <c:v>0.33333333333333331</c:v>
                </c:pt>
                <c:pt idx="32">
                  <c:v>0.34375</c:v>
                </c:pt>
                <c:pt idx="33">
                  <c:v>0.35416666666666669</c:v>
                </c:pt>
                <c:pt idx="34">
                  <c:v>0.36458333333333331</c:v>
                </c:pt>
                <c:pt idx="35">
                  <c:v>0.375</c:v>
                </c:pt>
                <c:pt idx="36">
                  <c:v>0.38541666666666669</c:v>
                </c:pt>
                <c:pt idx="37">
                  <c:v>0.39583333333333331</c:v>
                </c:pt>
                <c:pt idx="38">
                  <c:v>0.40625</c:v>
                </c:pt>
                <c:pt idx="39">
                  <c:v>0.41666666666666669</c:v>
                </c:pt>
                <c:pt idx="40">
                  <c:v>0.42708333333333331</c:v>
                </c:pt>
                <c:pt idx="41">
                  <c:v>0.4375</c:v>
                </c:pt>
                <c:pt idx="42">
                  <c:v>0.44791666666666669</c:v>
                </c:pt>
                <c:pt idx="43">
                  <c:v>0.45833333333333331</c:v>
                </c:pt>
                <c:pt idx="44">
                  <c:v>0.46875</c:v>
                </c:pt>
                <c:pt idx="45">
                  <c:v>0.47916666666666669</c:v>
                </c:pt>
                <c:pt idx="46">
                  <c:v>0.48958333333333331</c:v>
                </c:pt>
                <c:pt idx="47">
                  <c:v>0.5</c:v>
                </c:pt>
                <c:pt idx="48">
                  <c:v>0.51041666666666663</c:v>
                </c:pt>
                <c:pt idx="49">
                  <c:v>0.52083333333333337</c:v>
                </c:pt>
                <c:pt idx="50">
                  <c:v>0.53125</c:v>
                </c:pt>
                <c:pt idx="51">
                  <c:v>0.54166666666666663</c:v>
                </c:pt>
                <c:pt idx="52">
                  <c:v>0.55208333333333337</c:v>
                </c:pt>
                <c:pt idx="53">
                  <c:v>0.5625</c:v>
                </c:pt>
                <c:pt idx="54">
                  <c:v>0.57291666666666663</c:v>
                </c:pt>
                <c:pt idx="55">
                  <c:v>0.58333333333333337</c:v>
                </c:pt>
                <c:pt idx="56">
                  <c:v>0.59375</c:v>
                </c:pt>
                <c:pt idx="57">
                  <c:v>0.60416666666666663</c:v>
                </c:pt>
                <c:pt idx="58">
                  <c:v>0.61458333333333337</c:v>
                </c:pt>
                <c:pt idx="59">
                  <c:v>0.625</c:v>
                </c:pt>
                <c:pt idx="60">
                  <c:v>0.63541666666666663</c:v>
                </c:pt>
                <c:pt idx="61">
                  <c:v>0.64583333333333337</c:v>
                </c:pt>
                <c:pt idx="62">
                  <c:v>0.65625</c:v>
                </c:pt>
                <c:pt idx="63">
                  <c:v>0.66666666666666663</c:v>
                </c:pt>
                <c:pt idx="64">
                  <c:v>0.67708333333333337</c:v>
                </c:pt>
                <c:pt idx="65">
                  <c:v>0.6875</c:v>
                </c:pt>
                <c:pt idx="66">
                  <c:v>0.69791666666666663</c:v>
                </c:pt>
                <c:pt idx="67">
                  <c:v>0.70833333333333337</c:v>
                </c:pt>
                <c:pt idx="68">
                  <c:v>0.71875</c:v>
                </c:pt>
                <c:pt idx="69">
                  <c:v>0.72916666666666663</c:v>
                </c:pt>
                <c:pt idx="70">
                  <c:v>0.73958333333333337</c:v>
                </c:pt>
                <c:pt idx="71">
                  <c:v>0.75</c:v>
                </c:pt>
                <c:pt idx="72">
                  <c:v>0.76041666666666663</c:v>
                </c:pt>
                <c:pt idx="73">
                  <c:v>0.77083333333333337</c:v>
                </c:pt>
                <c:pt idx="74">
                  <c:v>0.78125</c:v>
                </c:pt>
                <c:pt idx="75">
                  <c:v>0.79166666666666663</c:v>
                </c:pt>
                <c:pt idx="76">
                  <c:v>0.80208333333333337</c:v>
                </c:pt>
                <c:pt idx="77">
                  <c:v>0.8125</c:v>
                </c:pt>
                <c:pt idx="78">
                  <c:v>0.82291666666666663</c:v>
                </c:pt>
                <c:pt idx="79">
                  <c:v>0.83333333333333337</c:v>
                </c:pt>
                <c:pt idx="80">
                  <c:v>0.84375</c:v>
                </c:pt>
                <c:pt idx="81">
                  <c:v>0.85416666666666663</c:v>
                </c:pt>
                <c:pt idx="82">
                  <c:v>0.86458333333333337</c:v>
                </c:pt>
                <c:pt idx="83">
                  <c:v>0.875</c:v>
                </c:pt>
                <c:pt idx="84">
                  <c:v>0.88541666666666663</c:v>
                </c:pt>
                <c:pt idx="85">
                  <c:v>0.89583333333333337</c:v>
                </c:pt>
                <c:pt idx="86">
                  <c:v>0.90625</c:v>
                </c:pt>
                <c:pt idx="87">
                  <c:v>0.91666666666666663</c:v>
                </c:pt>
                <c:pt idx="88">
                  <c:v>0.92708333333333337</c:v>
                </c:pt>
                <c:pt idx="89">
                  <c:v>0.9375</c:v>
                </c:pt>
                <c:pt idx="90">
                  <c:v>0.94791666666666663</c:v>
                </c:pt>
                <c:pt idx="91">
                  <c:v>0.95833333333333337</c:v>
                </c:pt>
                <c:pt idx="92">
                  <c:v>0.96875</c:v>
                </c:pt>
                <c:pt idx="93">
                  <c:v>0.97916666666666663</c:v>
                </c:pt>
                <c:pt idx="94">
                  <c:v>0.98958333333333337</c:v>
                </c:pt>
                <c:pt idx="95">
                  <c:v>0</c:v>
                </c:pt>
              </c:numCache>
            </c:numRef>
          </c:cat>
          <c:val>
            <c:numRef>
              <c:f>'Sept 2019 and 2021'!$E$93:$CV$93</c:f>
              <c:numCache>
                <c:formatCode>0</c:formatCode>
                <c:ptCount val="96"/>
                <c:pt idx="0">
                  <c:v>0</c:v>
                </c:pt>
                <c:pt idx="1">
                  <c:v>79.2</c:v>
                </c:pt>
                <c:pt idx="2">
                  <c:v>77.760000000000005</c:v>
                </c:pt>
                <c:pt idx="3" formatCode="General">
                  <c:v>77.760000000000005</c:v>
                </c:pt>
                <c:pt idx="4">
                  <c:v>80.64</c:v>
                </c:pt>
                <c:pt idx="5">
                  <c:v>79.2</c:v>
                </c:pt>
                <c:pt idx="6">
                  <c:v>79.2</c:v>
                </c:pt>
                <c:pt idx="7" formatCode="General">
                  <c:v>80.64</c:v>
                </c:pt>
                <c:pt idx="8">
                  <c:v>79.2</c:v>
                </c:pt>
                <c:pt idx="9">
                  <c:v>80.64</c:v>
                </c:pt>
                <c:pt idx="10">
                  <c:v>82.08</c:v>
                </c:pt>
                <c:pt idx="11" formatCode="General">
                  <c:v>95.04</c:v>
                </c:pt>
                <c:pt idx="12">
                  <c:v>102.24</c:v>
                </c:pt>
                <c:pt idx="13">
                  <c:v>99.36</c:v>
                </c:pt>
                <c:pt idx="14">
                  <c:v>100.8</c:v>
                </c:pt>
                <c:pt idx="15" formatCode="General">
                  <c:v>102.24</c:v>
                </c:pt>
                <c:pt idx="16">
                  <c:v>99.36</c:v>
                </c:pt>
                <c:pt idx="17">
                  <c:v>100.8</c:v>
                </c:pt>
                <c:pt idx="18">
                  <c:v>103.68</c:v>
                </c:pt>
                <c:pt idx="19" formatCode="General">
                  <c:v>110.88</c:v>
                </c:pt>
                <c:pt idx="20">
                  <c:v>190.08</c:v>
                </c:pt>
                <c:pt idx="21">
                  <c:v>191.52</c:v>
                </c:pt>
                <c:pt idx="22">
                  <c:v>187.2</c:v>
                </c:pt>
                <c:pt idx="23" formatCode="General">
                  <c:v>181.44</c:v>
                </c:pt>
                <c:pt idx="24">
                  <c:v>165.6</c:v>
                </c:pt>
                <c:pt idx="25">
                  <c:v>167.04</c:v>
                </c:pt>
                <c:pt idx="26">
                  <c:v>171.36</c:v>
                </c:pt>
                <c:pt idx="27" formatCode="General">
                  <c:v>169.92</c:v>
                </c:pt>
                <c:pt idx="28">
                  <c:v>167.04</c:v>
                </c:pt>
                <c:pt idx="29">
                  <c:v>169.92</c:v>
                </c:pt>
                <c:pt idx="30">
                  <c:v>168.48</c:v>
                </c:pt>
                <c:pt idx="31" formatCode="General">
                  <c:v>146.88</c:v>
                </c:pt>
                <c:pt idx="32">
                  <c:v>138.24</c:v>
                </c:pt>
                <c:pt idx="33">
                  <c:v>144</c:v>
                </c:pt>
                <c:pt idx="34">
                  <c:v>152.63999999999999</c:v>
                </c:pt>
                <c:pt idx="35" formatCode="General">
                  <c:v>175.68</c:v>
                </c:pt>
                <c:pt idx="36">
                  <c:v>177.12</c:v>
                </c:pt>
                <c:pt idx="37">
                  <c:v>174.24</c:v>
                </c:pt>
                <c:pt idx="38">
                  <c:v>172.8</c:v>
                </c:pt>
                <c:pt idx="39" formatCode="General">
                  <c:v>180</c:v>
                </c:pt>
                <c:pt idx="40">
                  <c:v>187.2</c:v>
                </c:pt>
                <c:pt idx="41">
                  <c:v>188.64</c:v>
                </c:pt>
                <c:pt idx="42">
                  <c:v>190.08</c:v>
                </c:pt>
                <c:pt idx="43" formatCode="General">
                  <c:v>195.84</c:v>
                </c:pt>
                <c:pt idx="44">
                  <c:v>191.52</c:v>
                </c:pt>
                <c:pt idx="45">
                  <c:v>194.4</c:v>
                </c:pt>
                <c:pt idx="46">
                  <c:v>194.4</c:v>
                </c:pt>
                <c:pt idx="47" formatCode="General">
                  <c:v>194.4</c:v>
                </c:pt>
                <c:pt idx="48">
                  <c:v>198.72</c:v>
                </c:pt>
                <c:pt idx="49">
                  <c:v>203.04</c:v>
                </c:pt>
                <c:pt idx="50">
                  <c:v>195.84</c:v>
                </c:pt>
                <c:pt idx="51" formatCode="General">
                  <c:v>198.72</c:v>
                </c:pt>
                <c:pt idx="52">
                  <c:v>201.6</c:v>
                </c:pt>
                <c:pt idx="53">
                  <c:v>197.28</c:v>
                </c:pt>
                <c:pt idx="54">
                  <c:v>197.28</c:v>
                </c:pt>
                <c:pt idx="55" formatCode="General">
                  <c:v>197.28</c:v>
                </c:pt>
                <c:pt idx="56">
                  <c:v>201.6</c:v>
                </c:pt>
                <c:pt idx="57">
                  <c:v>194.4</c:v>
                </c:pt>
                <c:pt idx="58">
                  <c:v>194.4</c:v>
                </c:pt>
                <c:pt idx="59" formatCode="General">
                  <c:v>200.16</c:v>
                </c:pt>
                <c:pt idx="60">
                  <c:v>198.72</c:v>
                </c:pt>
                <c:pt idx="61">
                  <c:v>198.72</c:v>
                </c:pt>
                <c:pt idx="62">
                  <c:v>187.2</c:v>
                </c:pt>
                <c:pt idx="63" formatCode="General">
                  <c:v>178.56</c:v>
                </c:pt>
                <c:pt idx="64">
                  <c:v>181.44</c:v>
                </c:pt>
                <c:pt idx="65">
                  <c:v>184.32</c:v>
                </c:pt>
                <c:pt idx="66">
                  <c:v>181.44</c:v>
                </c:pt>
                <c:pt idx="67" formatCode="General">
                  <c:v>175.68</c:v>
                </c:pt>
                <c:pt idx="68">
                  <c:v>174.24</c:v>
                </c:pt>
                <c:pt idx="69">
                  <c:v>178.56</c:v>
                </c:pt>
                <c:pt idx="70">
                  <c:v>205.92</c:v>
                </c:pt>
                <c:pt idx="71" formatCode="General">
                  <c:v>214.56</c:v>
                </c:pt>
                <c:pt idx="72">
                  <c:v>221.76</c:v>
                </c:pt>
                <c:pt idx="73">
                  <c:v>223.2</c:v>
                </c:pt>
                <c:pt idx="74">
                  <c:v>214.56</c:v>
                </c:pt>
                <c:pt idx="75" formatCode="General">
                  <c:v>204.48</c:v>
                </c:pt>
                <c:pt idx="76">
                  <c:v>201.6</c:v>
                </c:pt>
                <c:pt idx="77">
                  <c:v>207.36</c:v>
                </c:pt>
                <c:pt idx="78">
                  <c:v>204.48</c:v>
                </c:pt>
                <c:pt idx="79" formatCode="General">
                  <c:v>207.36</c:v>
                </c:pt>
                <c:pt idx="80">
                  <c:v>194.4</c:v>
                </c:pt>
                <c:pt idx="81">
                  <c:v>184.32</c:v>
                </c:pt>
                <c:pt idx="82">
                  <c:v>190.08</c:v>
                </c:pt>
                <c:pt idx="83" formatCode="General">
                  <c:v>195.84</c:v>
                </c:pt>
                <c:pt idx="84">
                  <c:v>167.04</c:v>
                </c:pt>
                <c:pt idx="85">
                  <c:v>123.84</c:v>
                </c:pt>
                <c:pt idx="86">
                  <c:v>113.76</c:v>
                </c:pt>
                <c:pt idx="87" formatCode="General">
                  <c:v>110.88</c:v>
                </c:pt>
                <c:pt idx="88">
                  <c:v>103.68</c:v>
                </c:pt>
                <c:pt idx="89">
                  <c:v>105.12</c:v>
                </c:pt>
                <c:pt idx="90">
                  <c:v>86.4</c:v>
                </c:pt>
                <c:pt idx="91" formatCode="General">
                  <c:v>82.08</c:v>
                </c:pt>
                <c:pt idx="92">
                  <c:v>82.08</c:v>
                </c:pt>
                <c:pt idx="93">
                  <c:v>84.96</c:v>
                </c:pt>
                <c:pt idx="94">
                  <c:v>83.52</c:v>
                </c:pt>
                <c:pt idx="95" formatCode="General">
                  <c:v>82.08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9-4DD1-41F9-B3EF-A2C39F51B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4087775"/>
        <c:axId val="1464080703"/>
        <c:axId val="159850287"/>
      </c:area3DChart>
      <c:catAx>
        <c:axId val="1464087775"/>
        <c:scaling>
          <c:orientation val="minMax"/>
        </c:scaling>
        <c:delete val="0"/>
        <c:axPos val="b"/>
        <c:numFmt formatCode="h: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080703"/>
        <c:crosses val="autoZero"/>
        <c:auto val="1"/>
        <c:lblAlgn val="ctr"/>
        <c:lblOffset val="100"/>
        <c:tickLblSkip val="8"/>
        <c:noMultiLvlLbl val="0"/>
      </c:catAx>
      <c:valAx>
        <c:axId val="1464080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087775"/>
        <c:crosses val="autoZero"/>
        <c:crossBetween val="midCat"/>
      </c:valAx>
      <c:serAx>
        <c:axId val="159850287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4080703"/>
        <c:crosses val="autoZero"/>
        <c:tickLblSkip val="5"/>
      </c:ser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7T07:18:31.122" idx="1">
    <p:pos x="3842" y="2572"/>
    <p:text>TES logo needs to be removed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7T07:24:39.841" idx="4">
    <p:pos x="10" y="10"/>
    <p:text>I think the logos are good here, but could be my eyesight.  :)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1-17T07:19:35.185" idx="3">
    <p:pos x="10" y="10"/>
    <p:text>Several BAC logos need to be removed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EE559-B123-436E-AF0B-3E221CA3C0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A51C8-3C6A-4425-891A-428238BCE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Samantha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03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BBF60A-BC10-492D-A514-B97B60714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98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E4FA6-C773-4E2F-AA7A-18BD260C2AD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35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31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80576eaf67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280576eaf67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1b73088355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21b73088355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5e205825a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g25e205825af_0_3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0" name="Google Shape;370;g25e205825af_0_3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17</a:t>
            </a:fld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edc8b2f512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g1edc8b2f512_0_500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>
              <a:buSzPts val="1100"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g1edc8b2f512_0_50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18</a:t>
            </a:fld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437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bbbfe1a2fd_2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bbbfe1a2fd_2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magic is in the encapsulated ice making the IceBrick the most efficient, fastest acting and sustainable form of ice storage on the market today.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Check out this short video.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fbef658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1fbef65824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61" name="Google Shape;461;g1fbef65824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20</a:t>
            </a:fld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Here’s a few examples in hotels, commercial buildings, hospitals, breweries, universities, even campuses.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Samantha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55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1a6b1ddb1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1" name="Google Shape;551;g21a6b1ddb1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d1569368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d1569368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7c51546b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7c51546b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the system from the inside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80576eaf67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80576eaf67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bbbfe1a2fd_2_10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bbbfe1a2fd_2_10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Parking lots, can (and probably should) be paired with solar canopies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ffb1b5a4c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ffb1b5a4c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ab46976c4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ab46976c4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ab46976c4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2ab46976c4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bbbfe1a2fd_2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bbbfe1a2fd_2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700 IceBrick</a:t>
            </a:r>
            <a:r>
              <a:rPr lang="en-US" sz="1400" b="1" baseline="30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TM</a:t>
            </a:r>
            <a:r>
              <a:rPr lang="en-US" sz="1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units designed as sitting benches for the students. </a:t>
            </a:r>
            <a:r>
              <a:rPr lang="en-US" sz="1400" b="1" baseline="30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Wei-Tai Kwok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My focus will be on how TES is being deployed in residential and commercial rooftop applications.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From Nantucket, MA to Houston TX, to Southern California. </a:t>
            </a:r>
            <a:endParaRPr lang="en-US" dirty="0"/>
          </a:p>
          <a:p>
            <a:r>
              <a:rPr lang="en-US" dirty="0">
                <a:cs typeface="Calibri"/>
              </a:rPr>
              <a:t>PICTURES: Commercial Rooftop Packaged Units under 25-tons &amp; </a:t>
            </a:r>
            <a:r>
              <a:rPr lang="en-US" dirty="0"/>
              <a:t>Residential units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7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Samantha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43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Wei-Tai Kwok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cs typeface="Calibri"/>
              </a:rPr>
              <a:t>Ice-on-Coil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01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92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Wei-Tai Kwok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Example of a 20-ton HVAC connected to TES on a big box store type of application.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A51C8-3C6A-4425-891A-428238BCE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83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Wei-Tai Kwok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A sample commercial site's electricity profile prior to TES installation.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7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Wei-Tai Kwok</a:t>
            </a:r>
          </a:p>
          <a:p>
            <a:pPr marL="171450" indent="-171450">
              <a:buFont typeface="Calibri"/>
              <a:buChar char="-"/>
            </a:pPr>
            <a:r>
              <a:rPr lang="en-US" dirty="0"/>
              <a:t>A sample commercial site's electricity profile AFTER TES installation.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0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8560B-5C92-4CB5-BB7E-BDA06746EB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50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F54F-F246-423B-88F8-E6C061DC3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2407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F54F-F246-423B-88F8-E6C061DC31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636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04B11F-6F6B-4AF8-A3A9-742D379137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057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64937-A5F7-46EA-9DC3-08D2B51AFE4E}" type="slidenum">
              <a:rPr lang="en-US"/>
              <a:pPr/>
              <a:t>52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19900" cy="3836987"/>
          </a:xfrm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64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Samantha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783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E6063-E2AB-484D-89C9-2D3926128FF3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20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497D1-E970-44B8-A30C-ACE971075E7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A51C8-3C6A-4425-891A-428238BCE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01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Samantha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8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Samantha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8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Guy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10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Guy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10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Guy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78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Guy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AA51C8-3C6A-4425-891A-428238BCE4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7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13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171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7357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 and body 1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61"/>
          <p:cNvSpPr txBox="1">
            <a:spLocks noGrp="1"/>
          </p:cNvSpPr>
          <p:nvPr>
            <p:ph type="title"/>
          </p:nvPr>
        </p:nvSpPr>
        <p:spPr>
          <a:xfrm>
            <a:off x="307900" y="27767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3" name="Google Shape;223;p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4" name="Google Shape;224;p61"/>
          <p:cNvSpPr>
            <a:spLocks noGrp="1"/>
          </p:cNvSpPr>
          <p:nvPr>
            <p:ph type="pic" idx="2"/>
          </p:nvPr>
        </p:nvSpPr>
        <p:spPr>
          <a:xfrm>
            <a:off x="622338" y="17134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61"/>
          <p:cNvSpPr txBox="1">
            <a:spLocks noGrp="1"/>
          </p:cNvSpPr>
          <p:nvPr>
            <p:ph type="title" idx="3"/>
          </p:nvPr>
        </p:nvSpPr>
        <p:spPr>
          <a:xfrm>
            <a:off x="2628950" y="27767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6" name="Google Shape;226;p61"/>
          <p:cNvSpPr>
            <a:spLocks noGrp="1"/>
          </p:cNvSpPr>
          <p:nvPr>
            <p:ph type="pic" idx="4"/>
          </p:nvPr>
        </p:nvSpPr>
        <p:spPr>
          <a:xfrm>
            <a:off x="2943388" y="17134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61"/>
          <p:cNvSpPr txBox="1">
            <a:spLocks noGrp="1"/>
          </p:cNvSpPr>
          <p:nvPr>
            <p:ph type="title" idx="5"/>
          </p:nvPr>
        </p:nvSpPr>
        <p:spPr>
          <a:xfrm>
            <a:off x="5011600" y="27767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8" name="Google Shape;228;p61"/>
          <p:cNvSpPr>
            <a:spLocks noGrp="1"/>
          </p:cNvSpPr>
          <p:nvPr>
            <p:ph type="pic" idx="6"/>
          </p:nvPr>
        </p:nvSpPr>
        <p:spPr>
          <a:xfrm>
            <a:off x="5326038" y="17134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61"/>
          <p:cNvSpPr txBox="1">
            <a:spLocks noGrp="1"/>
          </p:cNvSpPr>
          <p:nvPr>
            <p:ph type="title" idx="7"/>
          </p:nvPr>
        </p:nvSpPr>
        <p:spPr>
          <a:xfrm>
            <a:off x="7394250" y="27767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0" name="Google Shape;230;p61"/>
          <p:cNvSpPr>
            <a:spLocks noGrp="1"/>
          </p:cNvSpPr>
          <p:nvPr>
            <p:ph type="pic" idx="8"/>
          </p:nvPr>
        </p:nvSpPr>
        <p:spPr>
          <a:xfrm>
            <a:off x="7708688" y="17134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61"/>
          <p:cNvSpPr txBox="1">
            <a:spLocks noGrp="1"/>
          </p:cNvSpPr>
          <p:nvPr>
            <p:ph type="title" idx="9"/>
          </p:nvPr>
        </p:nvSpPr>
        <p:spPr>
          <a:xfrm>
            <a:off x="9776900" y="27767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2" name="Google Shape;232;p61"/>
          <p:cNvSpPr>
            <a:spLocks noGrp="1"/>
          </p:cNvSpPr>
          <p:nvPr>
            <p:ph type="pic" idx="13"/>
          </p:nvPr>
        </p:nvSpPr>
        <p:spPr>
          <a:xfrm>
            <a:off x="10091338" y="17134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61"/>
          <p:cNvSpPr txBox="1">
            <a:spLocks noGrp="1"/>
          </p:cNvSpPr>
          <p:nvPr>
            <p:ph type="ctrTitle" idx="14"/>
          </p:nvPr>
        </p:nvSpPr>
        <p:spPr>
          <a:xfrm>
            <a:off x="491700" y="489344"/>
            <a:ext cx="11360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61"/>
          <p:cNvSpPr txBox="1">
            <a:spLocks noGrp="1"/>
          </p:cNvSpPr>
          <p:nvPr>
            <p:ph type="title" idx="15"/>
          </p:nvPr>
        </p:nvSpPr>
        <p:spPr>
          <a:xfrm>
            <a:off x="307900" y="48451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61"/>
          <p:cNvSpPr>
            <a:spLocks noGrp="1"/>
          </p:cNvSpPr>
          <p:nvPr>
            <p:ph type="pic" idx="16"/>
          </p:nvPr>
        </p:nvSpPr>
        <p:spPr>
          <a:xfrm>
            <a:off x="622338" y="37818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61"/>
          <p:cNvSpPr txBox="1">
            <a:spLocks noGrp="1"/>
          </p:cNvSpPr>
          <p:nvPr>
            <p:ph type="title" idx="17"/>
          </p:nvPr>
        </p:nvSpPr>
        <p:spPr>
          <a:xfrm>
            <a:off x="2628950" y="48451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61"/>
          <p:cNvSpPr>
            <a:spLocks noGrp="1"/>
          </p:cNvSpPr>
          <p:nvPr>
            <p:ph type="pic" idx="18"/>
          </p:nvPr>
        </p:nvSpPr>
        <p:spPr>
          <a:xfrm>
            <a:off x="2943388" y="37818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61"/>
          <p:cNvSpPr txBox="1">
            <a:spLocks noGrp="1"/>
          </p:cNvSpPr>
          <p:nvPr>
            <p:ph type="title" idx="19"/>
          </p:nvPr>
        </p:nvSpPr>
        <p:spPr>
          <a:xfrm>
            <a:off x="5011600" y="48451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61"/>
          <p:cNvSpPr>
            <a:spLocks noGrp="1"/>
          </p:cNvSpPr>
          <p:nvPr>
            <p:ph type="pic" idx="20"/>
          </p:nvPr>
        </p:nvSpPr>
        <p:spPr>
          <a:xfrm>
            <a:off x="5326038" y="37818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61"/>
          <p:cNvSpPr txBox="1">
            <a:spLocks noGrp="1"/>
          </p:cNvSpPr>
          <p:nvPr>
            <p:ph type="title" idx="21"/>
          </p:nvPr>
        </p:nvSpPr>
        <p:spPr>
          <a:xfrm>
            <a:off x="7394250" y="48451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1" name="Google Shape;241;p61"/>
          <p:cNvSpPr>
            <a:spLocks noGrp="1"/>
          </p:cNvSpPr>
          <p:nvPr>
            <p:ph type="pic" idx="22"/>
          </p:nvPr>
        </p:nvSpPr>
        <p:spPr>
          <a:xfrm>
            <a:off x="7708688" y="3781850"/>
            <a:ext cx="1167300" cy="11673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61"/>
          <p:cNvSpPr txBox="1">
            <a:spLocks noGrp="1"/>
          </p:cNvSpPr>
          <p:nvPr>
            <p:ph type="title" idx="23"/>
          </p:nvPr>
        </p:nvSpPr>
        <p:spPr>
          <a:xfrm>
            <a:off x="9776900" y="4845125"/>
            <a:ext cx="17349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Montserrat"/>
              <a:buNone/>
              <a:defRPr sz="1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3" name="Google Shape;243;p61"/>
          <p:cNvSpPr>
            <a:spLocks noGrp="1"/>
          </p:cNvSpPr>
          <p:nvPr>
            <p:ph type="pic" idx="24"/>
          </p:nvPr>
        </p:nvSpPr>
        <p:spPr>
          <a:xfrm>
            <a:off x="10091338" y="3781850"/>
            <a:ext cx="1167300" cy="11673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86653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E9741-301E-4A51-8CA5-BE7EBC1EB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1ED86D-115D-4B89-8E28-6A7C0ADDB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054D2-BEFE-4827-A8BC-FCCA0E15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7E2A9-6482-469E-A850-3CB04530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26D01-2842-4391-8EDD-25341AD7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978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02A46-70BE-441E-A550-465BD2BD2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9BAD2-E25B-4293-8B85-125AFD794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2E0DD-44CB-42A7-A503-C31C21D9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475AA-FD21-4EFC-B04C-E6161175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75D01-063E-4395-A613-925707EFA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02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5486B-3F69-4A4F-84B6-79A17A16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0F615-CE69-4606-9ED1-85333542C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89CA5-084A-4889-9AE4-0EC0807C7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956DA-FF6F-4B23-96A2-1DAF45F5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24504-CA27-4B66-817A-3024F043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164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BFEA-0B02-4CEF-9C13-55E19F8B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E59E5-AB1C-445A-9694-B3613E56D7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3E222-EF7C-409E-B357-5BB730F05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EC904-596C-4218-8D12-9EA64FBD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DD0C7-5230-41D4-B957-5C9744793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F37E8-4B39-4311-91F5-5DE9462F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186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67D4-5C24-4DCD-9A7D-2D217F046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54C5B-4BEC-4BFF-AA67-476FF518E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3B59D-9C3F-478E-944F-A8C4FF834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D1824-2B34-4883-B432-C647FDCCD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238997-05EE-448B-A844-8385D98CB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014415-B58C-4591-ABA2-A04952CB4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DE7DC-AD13-4089-9E4F-A29F9285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7B6C77-65AB-45B6-8A17-94531DC5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200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EA516-FFAD-4357-B64E-D220F69B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E1704-A6B6-4806-A38F-9C4C2DA2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021D9-FCDE-49C1-9759-8F8671CA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1E6E5-1CB6-44C6-92F8-49F4B752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625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30F21-1010-40AD-8812-EA7441673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267630-E38E-40EA-8A46-9E4EFA4E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39C34-7739-4914-B492-74124CFBC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717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7E003-C6C2-4F83-836C-7D48EE215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AD2AF-8321-40D4-AC04-72ED7C056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29440-A824-4D31-A30B-F7AD4B048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765AB-C9D6-47BE-8E6D-7F77F9C97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05540-4FFF-40C0-A704-D73FCEBE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F285B-18C9-4CAD-8862-71FAEEA9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5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969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EFDE0-EC38-4429-925E-81862C1B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B167EF-C2A8-4EB8-AE07-6B8C4FF62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4470D-55F5-4C74-8798-06F3F9984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52307-2D43-4EAB-9BC1-DEB9F888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D5BBD-008F-44F2-AF97-069F803A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29DF2-D3BC-47BB-8E33-8730DF3F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261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EF4B-94F2-4436-9DE0-F909A3E2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AE6FE7-C300-4834-BACB-B79B1EFDF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82086-B3D1-4EA9-A3B0-8F46C09E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48776-143F-499E-97D7-2AB586F13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2AABF-D562-4437-A2ED-BFCCF51D9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0374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D8D1F-0D15-4208-B195-33574A263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F5EC73-5CF1-4F1C-8E61-E24B09B21D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CFCE-FB5E-490A-B8EC-79F5B77A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132D-7A30-4C2C-A6AB-5010EF01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EA606-BB7A-4C91-8D45-099B9E3E4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81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7F6AB627-139B-30CD-FFE2-65A31C0F8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2D2D19-DFD5-6105-630C-DF1E7D8F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930B-3159-E540-9475-A38C19A8C769}" type="datetimeFigureOut">
              <a:rPr lang="en-US" smtClean="0"/>
              <a:t>1/17/2024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C6187A-34B0-C186-574B-3FD7008D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D4E4A-DD90-06B6-456C-54FE2D74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D9060-538D-6748-9546-F4DF75D7DA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294C16-66A5-48A4-83B6-F4ABC91F5F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4950"/>
            <a:ext cx="10515600" cy="89217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Blank</a:t>
            </a:r>
          </a:p>
        </p:txBody>
      </p:sp>
    </p:spTree>
    <p:extLst>
      <p:ext uri="{BB962C8B-B14F-4D97-AF65-F5344CB8AC3E}">
        <p14:creationId xmlns:p14="http://schemas.microsoft.com/office/powerpoint/2010/main" val="38888210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3F32A-9F04-4838-A5EA-557EB8B43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2825" y="2219861"/>
            <a:ext cx="7764464" cy="1866900"/>
          </a:xfrm>
        </p:spPr>
        <p:txBody>
          <a:bodyPr lIns="36000" rIns="0" anchor="ctr" anchorCtr="0"/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F9EFF-47F9-49BF-A3F5-DB9AABD28F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2823" y="4821381"/>
            <a:ext cx="7764463" cy="43641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First name Last name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05991C-7D58-4F3F-BC7E-61EC7B2206F7}"/>
              </a:ext>
            </a:extLst>
          </p:cNvPr>
          <p:cNvGrpSpPr/>
          <p:nvPr/>
        </p:nvGrpSpPr>
        <p:grpSpPr>
          <a:xfrm>
            <a:off x="-1" y="0"/>
            <a:ext cx="3276601" cy="6858000"/>
            <a:chOff x="-1" y="0"/>
            <a:chExt cx="3276601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0A440B-D0BC-48A4-AC57-567A0160AF08}"/>
                </a:ext>
              </a:extLst>
            </p:cNvPr>
            <p:cNvSpPr/>
            <p:nvPr/>
          </p:nvSpPr>
          <p:spPr>
            <a:xfrm>
              <a:off x="0" y="0"/>
              <a:ext cx="2330760" cy="6324600"/>
            </a:xfrm>
            <a:prstGeom prst="rect">
              <a:avLst/>
            </a:prstGeom>
            <a:gradFill flip="none" rotWithShape="1">
              <a:gsLst>
                <a:gs pos="13000">
                  <a:schemeClr val="accent1">
                    <a:shade val="30000"/>
                    <a:satMod val="115000"/>
                  </a:schemeClr>
                </a:gs>
                <a:gs pos="100000">
                  <a:srgbClr val="0079C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6AB98F-8DDA-4F24-8E87-8EBF865F0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2219863"/>
              <a:ext cx="1866900" cy="18669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B2E52C-A3AF-4E54-A32B-A592F22A6264}"/>
                </a:ext>
              </a:extLst>
            </p:cNvPr>
            <p:cNvSpPr/>
            <p:nvPr/>
          </p:nvSpPr>
          <p:spPr>
            <a:xfrm rot="10800000">
              <a:off x="-1" y="6223878"/>
              <a:ext cx="2330756" cy="6341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280DB98-7D1E-4C3A-94FA-46ED1B8F48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3449" y="6224588"/>
            <a:ext cx="2763837" cy="373062"/>
          </a:xfr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lvl="0"/>
            <a:r>
              <a:rPr lang="en-US" dirty="0"/>
              <a:t>Date (optional)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5DF0F2-D6DD-4FCA-B709-CD6F2989CE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2823" y="5270173"/>
            <a:ext cx="7764463" cy="373063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dirty="0"/>
              <a:t>Affiliation</a:t>
            </a:r>
            <a:endParaRPr lang="nl-B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D67967-4E95-4304-BA57-31A3B56F1516}"/>
              </a:ext>
            </a:extLst>
          </p:cNvPr>
          <p:cNvGrpSpPr/>
          <p:nvPr userDrawn="1"/>
        </p:nvGrpSpPr>
        <p:grpSpPr>
          <a:xfrm>
            <a:off x="-1" y="0"/>
            <a:ext cx="3276601" cy="6858000"/>
            <a:chOff x="-1" y="0"/>
            <a:chExt cx="3276601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4525E4B-63E7-4359-A2B8-0C3E5AC1DAE8}"/>
                </a:ext>
              </a:extLst>
            </p:cNvPr>
            <p:cNvSpPr/>
            <p:nvPr/>
          </p:nvSpPr>
          <p:spPr>
            <a:xfrm>
              <a:off x="0" y="0"/>
              <a:ext cx="2330760" cy="6223878"/>
            </a:xfrm>
            <a:prstGeom prst="rect">
              <a:avLst/>
            </a:prstGeom>
            <a:gradFill flip="none" rotWithShape="1">
              <a:gsLst>
                <a:gs pos="13000">
                  <a:schemeClr val="accent1">
                    <a:shade val="30000"/>
                    <a:satMod val="115000"/>
                  </a:schemeClr>
                </a:gs>
                <a:gs pos="100000">
                  <a:srgbClr val="0079C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9868F7-4A24-4D2C-8FE2-C991C79CF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2219863"/>
              <a:ext cx="1866900" cy="18669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779D4A4-C9CB-4D0D-9221-9E7F83D0FCC1}"/>
                </a:ext>
              </a:extLst>
            </p:cNvPr>
            <p:cNvSpPr/>
            <p:nvPr/>
          </p:nvSpPr>
          <p:spPr>
            <a:xfrm rot="10800000">
              <a:off x="-1" y="6223878"/>
              <a:ext cx="2330756" cy="63412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69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D67694-3537-49F0-8610-789B182F8A58}"/>
              </a:ext>
            </a:extLst>
          </p:cNvPr>
          <p:cNvSpPr/>
          <p:nvPr userDrawn="1"/>
        </p:nvSpPr>
        <p:spPr>
          <a:xfrm rot="5400000">
            <a:off x="5275207" y="-2154287"/>
            <a:ext cx="2667008" cy="11166582"/>
          </a:xfrm>
          <a:prstGeom prst="rect">
            <a:avLst/>
          </a:prstGeom>
          <a:gradFill flip="none" rotWithShape="1">
            <a:gsLst>
              <a:gs pos="13000">
                <a:srgbClr val="006FAC">
                  <a:shade val="30000"/>
                  <a:satMod val="115000"/>
                </a:srgbClr>
              </a:gs>
              <a:gs pos="100000">
                <a:srgbClr val="0079C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3A66A3-9467-4474-8DC7-C5AA891B8D59}"/>
              </a:ext>
            </a:extLst>
          </p:cNvPr>
          <p:cNvSpPr/>
          <p:nvPr userDrawn="1"/>
        </p:nvSpPr>
        <p:spPr>
          <a:xfrm rot="16200000">
            <a:off x="-820789" y="2916291"/>
            <a:ext cx="2666999" cy="10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1B720C-0732-4F3A-A61E-B22F5EB48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272" y="2354065"/>
            <a:ext cx="10034859" cy="2149880"/>
          </a:xfrm>
          <a:ln>
            <a:noFill/>
          </a:ln>
        </p:spPr>
        <p:txBody>
          <a:bodyPr rIns="0"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889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Slide w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F2A84C-150C-4B6C-827D-A99F9E782013}"/>
              </a:ext>
            </a:extLst>
          </p:cNvPr>
          <p:cNvSpPr/>
          <p:nvPr userDrawn="1"/>
        </p:nvSpPr>
        <p:spPr>
          <a:xfrm rot="5400000">
            <a:off x="5275207" y="-2154287"/>
            <a:ext cx="2667008" cy="11166582"/>
          </a:xfrm>
          <a:prstGeom prst="rect">
            <a:avLst/>
          </a:prstGeom>
          <a:gradFill flip="none" rotWithShape="1">
            <a:gsLst>
              <a:gs pos="13000">
                <a:srgbClr val="006FAC">
                  <a:shade val="30000"/>
                  <a:satMod val="115000"/>
                </a:srgbClr>
              </a:gs>
              <a:gs pos="100000">
                <a:srgbClr val="0079C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06A0F7-341B-4842-8AC4-F6C157AEC186}"/>
              </a:ext>
            </a:extLst>
          </p:cNvPr>
          <p:cNvSpPr/>
          <p:nvPr userDrawn="1"/>
        </p:nvSpPr>
        <p:spPr>
          <a:xfrm rot="16200000">
            <a:off x="-820789" y="2916291"/>
            <a:ext cx="2666999" cy="10254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07CDEF-E7C4-4C04-8441-486F7DB50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8272" y="2354061"/>
            <a:ext cx="10034860" cy="1246389"/>
          </a:xfrm>
          <a:ln>
            <a:noFill/>
          </a:ln>
        </p:spPr>
        <p:txBody>
          <a:bodyPr rIns="0"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  <a:endParaRPr lang="nl-BE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EFF353C-2E52-4967-A4F1-01936448B3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38275" y="3687565"/>
            <a:ext cx="10034588" cy="816173"/>
          </a:xfrm>
        </p:spPr>
        <p:txBody>
          <a:bodyPr anchor="ctr" anchorCtr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357188" indent="0">
              <a:buNone/>
              <a:defRPr>
                <a:solidFill>
                  <a:schemeClr val="bg1"/>
                </a:solidFill>
              </a:defRPr>
            </a:lvl2pPr>
            <a:lvl3pPr marL="623887" indent="0">
              <a:buNone/>
              <a:defRPr>
                <a:solidFill>
                  <a:schemeClr val="bg1"/>
                </a:solidFill>
              </a:defRPr>
            </a:lvl3pPr>
            <a:lvl4pPr marL="892175" indent="0">
              <a:buNone/>
              <a:defRPr>
                <a:solidFill>
                  <a:schemeClr val="bg1"/>
                </a:solidFill>
              </a:defRPr>
            </a:lvl4pPr>
            <a:lvl5pPr marL="126047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744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Slide w Produc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C35E11C-2D5D-49C6-9941-84F2A94C371F}"/>
              </a:ext>
            </a:extLst>
          </p:cNvPr>
          <p:cNvSpPr/>
          <p:nvPr userDrawn="1"/>
        </p:nvSpPr>
        <p:spPr>
          <a:xfrm rot="5400000">
            <a:off x="5981700" y="-1464359"/>
            <a:ext cx="2667001" cy="9753600"/>
          </a:xfrm>
          <a:prstGeom prst="rect">
            <a:avLst/>
          </a:prstGeom>
          <a:gradFill flip="none" rotWithShape="1">
            <a:gsLst>
              <a:gs pos="13000">
                <a:srgbClr val="006FAC">
                  <a:shade val="30000"/>
                  <a:satMod val="115000"/>
                </a:srgbClr>
              </a:gs>
              <a:gs pos="100000">
                <a:srgbClr val="0079C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0E4AD65-5BE2-4FDE-8CFB-923617FA830C}"/>
              </a:ext>
            </a:extLst>
          </p:cNvPr>
          <p:cNvSpPr/>
          <p:nvPr userDrawn="1"/>
        </p:nvSpPr>
        <p:spPr>
          <a:xfrm rot="16200000">
            <a:off x="-114299" y="2193235"/>
            <a:ext cx="2666999" cy="243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07CDEF-E7C4-4C04-8441-486F7DB50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9144" y="2770973"/>
            <a:ext cx="6838774" cy="1246389"/>
          </a:xfrm>
          <a:ln>
            <a:noFill/>
          </a:ln>
        </p:spPr>
        <p:txBody>
          <a:bodyPr rIns="0" anchor="ctr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4987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5F08-A7E4-45EB-9972-48906773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5A2C4-8B64-4032-944D-0E49C9C4D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4"/>
            <a:ext cx="10479088" cy="4105276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EEB436C-F69C-467A-9577-43980A639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82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5F08-A7E4-45EB-9972-48906773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5A2C4-8B64-4032-944D-0E49C9C4D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4"/>
            <a:ext cx="10479088" cy="4105276"/>
          </a:xfrm>
        </p:spPr>
        <p:txBody>
          <a:bodyPr/>
          <a:lstStyle>
            <a:lvl1pPr marL="442913" indent="-442913">
              <a:spcAft>
                <a:spcPts val="1200"/>
              </a:spcAft>
              <a:buFont typeface="+mj-lt"/>
              <a:buAutoNum type="arabicPeriod"/>
              <a:defRPr/>
            </a:lvl1pPr>
            <a:lvl2pPr marL="803275" indent="-268288">
              <a:spcAft>
                <a:spcPts val="1200"/>
              </a:spcAft>
              <a:buFont typeface="Arial" panose="020B0604020202020204" pitchFamily="34" charset="0"/>
              <a:buChar char="›"/>
              <a:defRPr/>
            </a:lvl2pPr>
            <a:lvl3pPr marL="1081088" indent="-277813">
              <a:spcAft>
                <a:spcPts val="1200"/>
              </a:spcAft>
              <a:buFont typeface="+mj-lt"/>
              <a:buAutoNum type="arabicParenR"/>
              <a:defRPr/>
            </a:lvl3pPr>
            <a:lvl4pPr marL="1347788" indent="-266700">
              <a:spcAft>
                <a:spcPts val="1200"/>
              </a:spcAft>
              <a:buFont typeface="+mj-lt"/>
              <a:buAutoNum type="alphaLcPeriod"/>
              <a:defRPr/>
            </a:lvl4pPr>
            <a:lvl5pPr marL="1633537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EEB436C-F69C-467A-9577-43980A639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53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199" y="2770632"/>
            <a:ext cx="9875520" cy="720080"/>
          </a:xfrm>
        </p:spPr>
        <p:txBody>
          <a:bodyPr anchor="b">
            <a:noAutofit/>
          </a:bodyPr>
          <a:lstStyle>
            <a:lvl1pPr algn="l">
              <a:defRPr sz="3200" cap="none" baseline="0">
                <a:solidFill>
                  <a:srgbClr val="0055B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10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E6D0C-E66D-428C-AFB0-4A529AB844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2234" y="5949950"/>
            <a:ext cx="9134088" cy="647700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nl-BE" sz="2800" dirty="0"/>
            </a:lvl1pPr>
          </a:lstStyle>
          <a:p>
            <a:pPr marL="0" lvl="0"/>
            <a:r>
              <a:rPr lang="en-US" dirty="0"/>
              <a:t>Click to add key takeaway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05F08-A7E4-45EB-9972-48906773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5A2C4-8B64-4032-944D-0E49C9C4D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4"/>
            <a:ext cx="10479088" cy="3987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A2E65F-5F9F-4F80-86B8-65E2E8116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101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5F08-A7E4-45EB-9972-48906773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5A2C4-8B64-4032-944D-0E49C9C4D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BEC66-4BAE-4A29-86A6-100D5A594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8000"/>
            <a:ext cx="10458451" cy="360000"/>
          </a:xfrm>
          <a:prstGeom prst="rect">
            <a:avLst/>
          </a:prstGeom>
        </p:spPr>
        <p:txBody>
          <a:bodyPr vert="horz" wrap="none" lIns="91440" tIns="0" rIns="91440" bIns="45720" rtlCol="0" anchor="t" anchorCtr="0"/>
          <a:lstStyle>
            <a:lvl1pPr algn="ctr">
              <a:defRPr sz="1600" b="1" spc="200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Company Confidential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06FF7064-4938-4552-A8B0-C62904407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52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5F08-A7E4-45EB-9972-489067739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 dirty="0"/>
              <a:t>Click to edit Master Slide title</a:t>
            </a:r>
            <a:endParaRPr lang="nl-B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A64825-12ED-45E8-AA95-3371395D97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4975" y="1844675"/>
            <a:ext cx="4124325" cy="714375"/>
          </a:xfr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bIns="46800" anchor="ctr" anchorCtr="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  <a:endParaRPr lang="nl-BE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AC5C3E3-79ED-46FE-B1ED-F36D7CC17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975" y="2899848"/>
            <a:ext cx="4124325" cy="714375"/>
          </a:xfr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bIns="46800" anchor="ctr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  <a:endParaRPr lang="nl-BE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7023A3E-CA43-46F6-BDE7-CD94D8ACF7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04975" y="3932796"/>
            <a:ext cx="4124325" cy="714375"/>
          </a:xfr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bIns="46800" anchor="ctr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  <a:endParaRPr lang="nl-BE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0F016E5-E9A9-49AB-BBF5-9498CD96E9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4975" y="4965744"/>
            <a:ext cx="4124325" cy="714375"/>
          </a:xfr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bIns="46800" anchor="ctr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  <a:endParaRPr lang="nl-BE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DF842EA-5F28-4C79-A782-384654F91E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29475" y="1844675"/>
            <a:ext cx="4087813" cy="714375"/>
          </a:xfr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bIns="46800" anchor="ctr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  <a:endParaRPr lang="nl-BE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7A1FA4A-FA4A-4CA2-A3C2-2FBECA3A01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29475" y="2899848"/>
            <a:ext cx="4087813" cy="714375"/>
          </a:xfr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bIns="46800" anchor="ctr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  <a:endParaRPr lang="nl-BE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1934254-B0B2-41CB-BDB0-108DE93346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29475" y="3932796"/>
            <a:ext cx="4087813" cy="714375"/>
          </a:xfr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bIns="46800" anchor="ctr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  <a:endParaRPr lang="nl-BE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A32E135-4109-423F-A823-B1398A6722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475" y="4965744"/>
            <a:ext cx="4087813" cy="714375"/>
          </a:xfrm>
          <a:solidFill>
            <a:schemeClr val="accent6">
              <a:lumMod val="20000"/>
              <a:lumOff val="80000"/>
            </a:schemeClr>
          </a:solidFill>
          <a:ln w="6350">
            <a:noFill/>
          </a:ln>
        </p:spPr>
        <p:txBody>
          <a:bodyPr bIns="46800" anchor="ctr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agenda</a:t>
            </a:r>
            <a:endParaRPr lang="nl-BE" dirty="0"/>
          </a:p>
        </p:txBody>
      </p:sp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82928AEB-9B9D-4D01-B558-D94019046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E5F463F-1AD9-4701-BF9B-7ACB59AC9D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200" y="1844675"/>
            <a:ext cx="714375" cy="71437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>
            <a:lvl1pPr marL="0" indent="0" algn="ctr">
              <a:spcAft>
                <a:spcPts val="0"/>
              </a:spcAft>
              <a:buNone/>
              <a:defRPr lang="nl-BE" sz="2800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dirty="0"/>
              <a:t>#</a:t>
            </a:r>
            <a:endParaRPr lang="nl-BE" dirty="0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5E94C06-65E5-4C63-9BE9-E9846F398E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199" y="2899847"/>
            <a:ext cx="714375" cy="71437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45720" rIns="36000" bIns="45720" rtlCol="0" anchor="ctr">
            <a:noAutofit/>
          </a:bodyPr>
          <a:lstStyle>
            <a:lvl1pPr>
              <a:defRPr lang="nl-BE" sz="28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dirty="0"/>
              <a:t>#</a:t>
            </a:r>
            <a:endParaRPr lang="nl-BE" dirty="0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0CC4B0C-1F23-4CB4-84EF-2CF4CAD29D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196" y="3929132"/>
            <a:ext cx="714375" cy="71437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45720" rIns="36000" bIns="45720" rtlCol="0" anchor="ctr">
            <a:noAutofit/>
          </a:bodyPr>
          <a:lstStyle>
            <a:lvl1pPr>
              <a:defRPr lang="nl-BE" sz="28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dirty="0"/>
              <a:t>#</a:t>
            </a:r>
            <a:endParaRPr lang="nl-BE" dirty="0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8CEC85C4-7926-4BD7-901C-1F08918A37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196" y="4965743"/>
            <a:ext cx="714375" cy="71437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45720" rIns="36000" bIns="45720" rtlCol="0" anchor="ctr">
            <a:noAutofit/>
          </a:bodyPr>
          <a:lstStyle>
            <a:lvl1pPr>
              <a:defRPr lang="nl-BE" sz="28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dirty="0"/>
              <a:t>#</a:t>
            </a:r>
            <a:endParaRPr lang="nl-BE" dirty="0"/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55A9E5AD-EC71-4361-B6E4-B1CF5DFB2D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62703" y="1844675"/>
            <a:ext cx="714375" cy="71437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45720" rIns="36000" bIns="45720" rtlCol="0" anchor="ctr">
            <a:noAutofit/>
          </a:bodyPr>
          <a:lstStyle>
            <a:lvl1pPr>
              <a:defRPr lang="nl-BE" sz="28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dirty="0"/>
              <a:t>#</a:t>
            </a:r>
            <a:endParaRPr lang="nl-BE" dirty="0"/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1D4C87FE-5F15-494B-B7D2-AAD81B7ADE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62702" y="2899847"/>
            <a:ext cx="714375" cy="71437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45720" rIns="36000" bIns="45720" rtlCol="0" anchor="ctr">
            <a:noAutofit/>
          </a:bodyPr>
          <a:lstStyle>
            <a:lvl1pPr>
              <a:defRPr lang="nl-BE" sz="28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dirty="0"/>
              <a:t>#</a:t>
            </a:r>
            <a:endParaRPr lang="nl-BE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829F78CB-6006-438C-914A-F5A1896138F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62699" y="3929132"/>
            <a:ext cx="714375" cy="71437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45720" rIns="36000" bIns="45720" rtlCol="0" anchor="ctr">
            <a:noAutofit/>
          </a:bodyPr>
          <a:lstStyle>
            <a:lvl1pPr>
              <a:defRPr lang="nl-BE" sz="28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dirty="0"/>
              <a:t>#</a:t>
            </a:r>
            <a:endParaRPr lang="nl-BE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AA62AD9B-17AE-4676-948C-2B7130BF42F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62699" y="4965743"/>
            <a:ext cx="714375" cy="714375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36000" tIns="45720" rIns="36000" bIns="45720" rtlCol="0" anchor="ctr">
            <a:noAutofit/>
          </a:bodyPr>
          <a:lstStyle>
            <a:lvl1pPr>
              <a:defRPr lang="nl-BE" sz="2800" b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spcAft>
                <a:spcPts val="0"/>
              </a:spcAft>
              <a:buNone/>
            </a:pPr>
            <a:r>
              <a:rPr lang="en-US" dirty="0"/>
              <a:t>#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438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05F08-A7E4-45EB-9972-48906773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9BCF169-BB11-45D9-8313-7512235D849F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838200" y="1844675"/>
            <a:ext cx="5005388" cy="4105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BE" dirty="0"/>
              <a:t>Click to add </a:t>
            </a:r>
            <a:r>
              <a:rPr lang="en-US" noProof="0" dirty="0"/>
              <a:t>table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934094FF-666B-463D-B3B8-B3469D7EBF8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0" y="1844675"/>
            <a:ext cx="5221288" cy="41052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nl-BE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7887C9D1-C554-476C-9ACA-0DA9EC5C6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735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C5E2-3891-47B4-8805-FC44934A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16A60-D340-43D7-B9B8-B302AF60E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4675"/>
            <a:ext cx="4999182" cy="4105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67783-5504-404C-A8D0-53578929C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4675"/>
            <a:ext cx="5153025" cy="41052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BE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3E71ECE-1189-44AA-8D7B-3905FC076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26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C5E2-3891-47B4-8805-FC44934A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67783-5504-404C-A8D0-53578929C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693997"/>
            <a:ext cx="5153025" cy="329383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BE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3E71ECE-1189-44AA-8D7B-3905FC076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75C7F-DE73-4BF7-952B-EF4CD3EF1B1D}"/>
              </a:ext>
            </a:extLst>
          </p:cNvPr>
          <p:cNvSpPr/>
          <p:nvPr userDrawn="1"/>
        </p:nvSpPr>
        <p:spPr>
          <a:xfrm>
            <a:off x="0" y="2286000"/>
            <a:ext cx="3048000" cy="2667000"/>
          </a:xfrm>
          <a:prstGeom prst="rect">
            <a:avLst/>
          </a:prstGeom>
          <a:gradFill flip="none" rotWithShape="1">
            <a:gsLst>
              <a:gs pos="13000">
                <a:srgbClr val="006FAC">
                  <a:shade val="30000"/>
                  <a:satMod val="115000"/>
                </a:srgbClr>
              </a:gs>
              <a:gs pos="100000">
                <a:srgbClr val="0079C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C256BD-95A2-4B7E-8878-CCC7B8C37A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5999" y="1844675"/>
            <a:ext cx="5153025" cy="6012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96D0A53-3F9A-4470-A2D0-F2346B25682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449186" y="3197914"/>
            <a:ext cx="3493684" cy="1143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BE" dirty="0"/>
            </a:lvl5pPr>
          </a:lstStyle>
          <a:p>
            <a:pPr lvl="0"/>
            <a:r>
              <a:rPr lang="nl-BE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5140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C5E2-3891-47B4-8805-FC44934A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67783-5504-404C-A8D0-53578929C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693997"/>
            <a:ext cx="5153025" cy="329383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BE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3E71ECE-1189-44AA-8D7B-3905FC076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375C7F-DE73-4BF7-952B-EF4CD3EF1B1D}"/>
              </a:ext>
            </a:extLst>
          </p:cNvPr>
          <p:cNvSpPr/>
          <p:nvPr userDrawn="1"/>
        </p:nvSpPr>
        <p:spPr>
          <a:xfrm>
            <a:off x="0" y="2286000"/>
            <a:ext cx="3048000" cy="2667000"/>
          </a:xfrm>
          <a:prstGeom prst="rect">
            <a:avLst/>
          </a:prstGeom>
          <a:solidFill>
            <a:srgbClr val="72A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0C256BD-95A2-4B7E-8878-CCC7B8C37A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95999" y="1844675"/>
            <a:ext cx="5153025" cy="6012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96D0A53-3F9A-4470-A2D0-F2346B256824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449186" y="3197914"/>
            <a:ext cx="3493684" cy="114300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nl-BE" dirty="0"/>
            </a:lvl5pPr>
          </a:lstStyle>
          <a:p>
            <a:pPr lvl="0"/>
            <a:r>
              <a:rPr lang="nl-BE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24531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C1721657-5D19-489E-9677-9763F86EE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CDB7E42-9252-4F15-B4D7-07E4C8EB68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844675"/>
            <a:ext cx="5006830" cy="660400"/>
          </a:xfrm>
          <a:solidFill>
            <a:schemeClr val="accent1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446644B-9E55-4A56-98D3-575A2671D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006830" cy="34448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nl-BE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3C5C441-F07A-46D3-8B4F-8FF09508B736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09688" y="1844675"/>
            <a:ext cx="5007600" cy="66040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9C2DBDFE-C100-4616-ABCC-87E92AB53C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09688" y="2505075"/>
            <a:ext cx="5007600" cy="3444875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nl-BE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F8F8584-7F87-49ED-9E47-9C040AD7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025"/>
            <a:ext cx="10479088" cy="647553"/>
          </a:xfr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85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CCF862-F939-4821-BDB3-CA6ED19739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8200" y="2501928"/>
            <a:ext cx="3171825" cy="324020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05F08-A7E4-45EB-9972-489067739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A80B5-524C-4136-AD5C-671F39D851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6285"/>
            <a:ext cx="3171826" cy="59939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935A67D2-F278-4F6F-844C-50DA15FD6A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91038" y="1876285"/>
            <a:ext cx="3171826" cy="59939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A27984B-7546-41DF-9C5E-8D764C3174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43875" y="1876285"/>
            <a:ext cx="3171826" cy="59939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anchor="ctr" anchorCtr="0"/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5D02AEC-852C-409D-893C-6ABEEF684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185F2D9-6860-4486-8FC5-4FD1E43FE7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91039" y="2501928"/>
            <a:ext cx="3171825" cy="324020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F43462C-CB25-46D8-B14A-5CF7FFAAA77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3878" y="2501928"/>
            <a:ext cx="3171825" cy="324020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58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C5E2-3891-47B4-8805-FC44934A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 dirty="0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3E71ECE-1189-44AA-8D7B-3905FC076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BBD77F-B8C0-4E86-8947-60BDCAFA3F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811222"/>
            <a:ext cx="5150005" cy="19839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266A2E-18B5-4424-995C-D35F071DB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7283" y="1811222"/>
            <a:ext cx="5150005" cy="19839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84FF898-BCBD-4C66-B162-8E2B2FBD73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8" y="3955893"/>
            <a:ext cx="5150005" cy="19839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43AF091-E153-4A4A-8C53-BB6F34F5DC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7282" y="3955893"/>
            <a:ext cx="5150005" cy="19839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5360" y="227014"/>
            <a:ext cx="7936992" cy="82572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55B8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975360" y="1463040"/>
            <a:ext cx="10594848" cy="4421088"/>
          </a:xfrm>
        </p:spPr>
        <p:txBody>
          <a:bodyPr/>
          <a:lstStyle>
            <a:lvl1pPr marL="182563" indent="-182563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defRPr lang="en-GB" sz="1400" kern="1200" dirty="0" smtClean="0">
                <a:solidFill>
                  <a:schemeClr val="tx1"/>
                </a:solidFill>
                <a:latin typeface="Optima"/>
                <a:ea typeface="Geneva" pitchFamily="125" charset="-128"/>
                <a:cs typeface="Optima"/>
              </a:defRPr>
            </a:lvl1pPr>
            <a:lvl2pPr marL="365760" indent="-18288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5000"/>
              <a:buFontTx/>
              <a:buChar char="―"/>
              <a:defRPr lang="en-GB" sz="1200" kern="1200" dirty="0" smtClean="0">
                <a:solidFill>
                  <a:schemeClr val="tx1"/>
                </a:solidFill>
                <a:latin typeface="Optima"/>
                <a:ea typeface="Geneva" pitchFamily="125" charset="-128"/>
                <a:cs typeface="Optima"/>
              </a:defRPr>
            </a:lvl2pPr>
            <a:lvl3pPr marL="539496" indent="-18288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5000"/>
              <a:buFontTx/>
              <a:buChar char="―"/>
              <a:defRPr lang="en-GB" sz="1200" kern="1200" dirty="0" smtClean="0">
                <a:solidFill>
                  <a:schemeClr val="tx1"/>
                </a:solidFill>
                <a:latin typeface="Optima"/>
                <a:ea typeface="Geneva" pitchFamily="125" charset="-128"/>
                <a:cs typeface="Optima"/>
              </a:defRPr>
            </a:lvl3pPr>
            <a:lvl4pPr>
              <a:lnSpc>
                <a:spcPct val="112000"/>
              </a:lnSpc>
              <a:spcBef>
                <a:spcPts val="90"/>
              </a:spcBef>
              <a:defRPr sz="1200"/>
            </a:lvl4pPr>
            <a:lvl5pPr>
              <a:lnSpc>
                <a:spcPct val="112000"/>
              </a:lnSpc>
              <a:spcBef>
                <a:spcPts val="9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marL="365760" lvl="1" indent="-18288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5000"/>
              <a:buFontTx/>
              <a:buChar char="―"/>
            </a:pPr>
            <a:r>
              <a:rPr lang="en-GB"/>
              <a:t>Second level</a:t>
            </a:r>
          </a:p>
          <a:p>
            <a:pPr marL="539496" lvl="2" indent="-18288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5000"/>
              <a:buFontTx/>
              <a:buChar char="―"/>
            </a:pPr>
            <a:r>
              <a:rPr lang="en-GB"/>
              <a:t>Third level</a:t>
            </a:r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6164264"/>
            <a:ext cx="10594848" cy="288925"/>
          </a:xfrm>
        </p:spPr>
        <p:txBody>
          <a:bodyPr anchor="b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700"/>
            </a:lvl1pPr>
          </a:lstStyle>
          <a:p>
            <a:pPr lvl="0"/>
            <a:r>
              <a:rPr lang="en-US" noProof="0"/>
              <a:t>Click to insert source</a:t>
            </a:r>
          </a:p>
        </p:txBody>
      </p:sp>
      <p:sp>
        <p:nvSpPr>
          <p:cNvPr id="8" name="Holder 5"/>
          <p:cNvSpPr txBox="1">
            <a:spLocks/>
          </p:cNvSpPr>
          <p:nvPr userDrawn="1"/>
        </p:nvSpPr>
        <p:spPr>
          <a:xfrm>
            <a:off x="1253745" y="6503132"/>
            <a:ext cx="237067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7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900" b="1" i="0" u="none" strike="noStrike" kern="1200" cap="none" spc="-5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39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-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926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F3A2C-DDDE-4FAF-852E-9E3B48830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>
              <a:defRPr lang="nl-BE"/>
            </a:lvl1pPr>
          </a:lstStyle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30778AC9-4B9E-4103-99C6-0C6DB4C47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754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71EA9E3-6988-4C44-B543-BA605F8B4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83CF98-312B-4DE4-87A0-31FBE3181819}"/>
              </a:ext>
            </a:extLst>
          </p:cNvPr>
          <p:cNvSpPr/>
          <p:nvPr/>
        </p:nvSpPr>
        <p:spPr>
          <a:xfrm>
            <a:off x="0" y="0"/>
            <a:ext cx="1182029" cy="189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0F841B-6EFA-497D-B989-532E87EE0516}"/>
              </a:ext>
            </a:extLst>
          </p:cNvPr>
          <p:cNvSpPr/>
          <p:nvPr userDrawn="1"/>
        </p:nvSpPr>
        <p:spPr>
          <a:xfrm>
            <a:off x="0" y="0"/>
            <a:ext cx="1182029" cy="189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224ECC-8B38-4EFE-A4D8-94DF15F00523}"/>
              </a:ext>
            </a:extLst>
          </p:cNvPr>
          <p:cNvSpPr/>
          <p:nvPr userDrawn="1"/>
        </p:nvSpPr>
        <p:spPr>
          <a:xfrm>
            <a:off x="1" y="-3628"/>
            <a:ext cx="1142999" cy="159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905001"/>
            <a:ext cx="10363199" cy="2514600"/>
          </a:xfrm>
        </p:spPr>
        <p:txBody>
          <a:bodyPr anchor="b"/>
          <a:lstStyle>
            <a:lvl1pPr algn="l">
              <a:defRPr sz="4000" b="1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4495801"/>
            <a:ext cx="10363199" cy="1273175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07084" y="6955970"/>
            <a:ext cx="4252685" cy="9144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1200" y="6934200"/>
            <a:ext cx="9753600" cy="9144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53486" y="6934200"/>
            <a:ext cx="1306284" cy="91440"/>
          </a:xfrm>
        </p:spPr>
        <p:txBody>
          <a:bodyPr/>
          <a:lstStyle>
            <a:lvl1pPr>
              <a:defRPr sz="1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CCCE7412-169B-43AB-B5BC-918CE17206C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91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2"/>
          <p:cNvSpPr txBox="1"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sz="1800" b="1" cap="none"/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Play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2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9497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78173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74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40"/>
              <a:buFont typeface="Play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566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92"/>
              <a:buFont typeface="Play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3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71499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body" idx="1"/>
          </p:nvPr>
        </p:nvSpPr>
        <p:spPr>
          <a:xfrm>
            <a:off x="914400" y="2849526"/>
            <a:ext cx="5105400" cy="3210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804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marL="1371600" lvl="2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marL="2286000" lvl="4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2"/>
          </p:nvPr>
        </p:nvSpPr>
        <p:spPr>
          <a:xfrm>
            <a:off x="6172200" y="2849526"/>
            <a:ext cx="5105400" cy="3210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804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marL="1371600" lvl="2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marL="2286000" lvl="4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0711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2"/>
          <p:cNvSpPr txBox="1"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sz="1800" b="1" cap="none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Play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body" idx="2"/>
          </p:nvPr>
        </p:nvSpPr>
        <p:spPr>
          <a:xfrm>
            <a:off x="912628" y="3006725"/>
            <a:ext cx="5084947" cy="318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804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marL="1371600" lvl="2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marL="2286000" lvl="4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body" idx="3"/>
          </p:nvPr>
        </p:nvSpPr>
        <p:spPr>
          <a:xfrm>
            <a:off x="6172200" y="2311353"/>
            <a:ext cx="5183188" cy="695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sz="1800" b="1" cap="none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Play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Play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body" idx="4"/>
          </p:nvPr>
        </p:nvSpPr>
        <p:spPr>
          <a:xfrm>
            <a:off x="6172200" y="3006725"/>
            <a:ext cx="5183188" cy="318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804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marL="1371600" lvl="2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marL="2286000" lvl="4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9112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7156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4"/>
          <p:cNvSpPr txBox="1"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3286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36"/>
              <a:buChar char="•"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88"/>
              <a:buFont typeface="Play"/>
              <a:buNone/>
              <a:defRPr sz="2400"/>
            </a:lvl2pPr>
            <a:lvl3pPr marL="1371600" lvl="2" indent="-339089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40"/>
              <a:buChar char="•"/>
              <a:defRPr sz="2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Play"/>
              <a:buNone/>
              <a:defRPr sz="1800"/>
            </a:lvl4pPr>
            <a:lvl5pPr marL="2286000" lvl="4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body" idx="2"/>
          </p:nvPr>
        </p:nvSpPr>
        <p:spPr>
          <a:xfrm>
            <a:off x="912628" y="2934586"/>
            <a:ext cx="3859397" cy="293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Play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44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Font typeface="Play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54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4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4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1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5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2"/>
          <p:cNvSpPr>
            <a:spLocks noGrp="1"/>
          </p:cNvSpPr>
          <p:nvPr>
            <p:ph type="body" idx="13"/>
          </p:nvPr>
        </p:nvSpPr>
        <p:spPr>
          <a:xfrm>
            <a:off x="975360" y="1289844"/>
            <a:ext cx="10594848" cy="48297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Autofit/>
          </a:bodyPr>
          <a:lstStyle>
            <a:lvl1pPr marL="0" indent="0" algn="l">
              <a:buNone/>
              <a:defRPr lang="en-GB" sz="1600" b="0" kern="1200" spc="-100" baseline="0" dirty="0" smtClean="0">
                <a:solidFill>
                  <a:schemeClr val="bg1">
                    <a:lumMod val="50000"/>
                  </a:schemeClr>
                </a:solidFill>
                <a:latin typeface="Gill Sans"/>
                <a:ea typeface="+mj-ea"/>
                <a:cs typeface="Gill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/>
          </p:nvPr>
        </p:nvSpPr>
        <p:spPr>
          <a:xfrm>
            <a:off x="975360" y="1846027"/>
            <a:ext cx="10594848" cy="4175261"/>
          </a:xfrm>
        </p:spPr>
        <p:txBody>
          <a:bodyPr/>
          <a:lstStyle>
            <a:lvl1pPr marL="182563" indent="-182563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75000"/>
                </a:schemeClr>
              </a:buClr>
              <a:defRPr lang="en-GB" sz="1400" kern="1200" dirty="0" smtClean="0">
                <a:solidFill>
                  <a:schemeClr val="tx1"/>
                </a:solidFill>
                <a:latin typeface="Optima"/>
                <a:ea typeface="Geneva" pitchFamily="125" charset="-128"/>
                <a:cs typeface="Optima"/>
              </a:defRPr>
            </a:lvl1pPr>
            <a:lvl2pPr marL="365760" indent="-18288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5000"/>
              <a:buFontTx/>
              <a:buChar char="―"/>
              <a:defRPr lang="en-GB" sz="1200" kern="1200" dirty="0" smtClean="0">
                <a:solidFill>
                  <a:schemeClr val="tx1"/>
                </a:solidFill>
                <a:latin typeface="Optima"/>
                <a:ea typeface="Geneva" pitchFamily="125" charset="-128"/>
                <a:cs typeface="Optima"/>
              </a:defRPr>
            </a:lvl2pPr>
            <a:lvl3pPr marL="539496" indent="-18288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5000"/>
              <a:buFontTx/>
              <a:buChar char="―"/>
              <a:defRPr lang="en-GB" sz="1200" kern="1200" dirty="0" smtClean="0">
                <a:solidFill>
                  <a:schemeClr val="tx1"/>
                </a:solidFill>
                <a:latin typeface="Optima"/>
                <a:ea typeface="Geneva" pitchFamily="125" charset="-128"/>
                <a:cs typeface="Optima"/>
              </a:defRPr>
            </a:lvl3pPr>
            <a:lvl4pPr>
              <a:lnSpc>
                <a:spcPct val="112000"/>
              </a:lnSpc>
              <a:spcBef>
                <a:spcPts val="90"/>
              </a:spcBef>
              <a:defRPr sz="1200"/>
            </a:lvl4pPr>
            <a:lvl5pPr>
              <a:lnSpc>
                <a:spcPct val="112000"/>
              </a:lnSpc>
              <a:spcBef>
                <a:spcPts val="90"/>
              </a:spcBef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marL="365760" lvl="1" indent="-18288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5000"/>
              <a:buFontTx/>
              <a:buChar char="―"/>
            </a:pPr>
            <a:r>
              <a:rPr lang="en-GB"/>
              <a:t>Second level</a:t>
            </a:r>
          </a:p>
          <a:p>
            <a:pPr marL="539496" lvl="2" indent="-18288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5000"/>
              <a:buFontTx/>
              <a:buChar char="―"/>
            </a:pPr>
            <a:r>
              <a:rPr lang="en-GB"/>
              <a:t>Third level</a:t>
            </a:r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6164264"/>
            <a:ext cx="10594848" cy="288925"/>
          </a:xfrm>
        </p:spPr>
        <p:txBody>
          <a:bodyPr anchor="b" anchorCtr="0">
            <a:noAutofit/>
          </a:bodyPr>
          <a:lstStyle>
            <a:lvl1pPr marL="0" indent="0">
              <a:spcAft>
                <a:spcPts val="0"/>
              </a:spcAft>
              <a:buFontTx/>
              <a:buNone/>
              <a:defRPr sz="700"/>
            </a:lvl1pPr>
          </a:lstStyle>
          <a:p>
            <a:pPr lvl="0"/>
            <a:r>
              <a:rPr lang="en-US" noProof="0"/>
              <a:t>Click to insert source</a:t>
            </a:r>
          </a:p>
        </p:txBody>
      </p:sp>
      <p:sp>
        <p:nvSpPr>
          <p:cNvPr id="8" name="Holder 5"/>
          <p:cNvSpPr txBox="1">
            <a:spLocks/>
          </p:cNvSpPr>
          <p:nvPr userDrawn="1"/>
        </p:nvSpPr>
        <p:spPr>
          <a:xfrm>
            <a:off x="1253745" y="6503132"/>
            <a:ext cx="237067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397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900" b="1" i="0" u="none" strike="noStrike" kern="1200" cap="none" spc="-5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25397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-5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7646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5"/>
          <p:cNvSpPr txBox="1"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55"/>
          <p:cNvSpPr txBox="1">
            <a:spLocks noGrp="1"/>
          </p:cNvSpPr>
          <p:nvPr>
            <p:ph type="body" idx="1"/>
          </p:nvPr>
        </p:nvSpPr>
        <p:spPr>
          <a:xfrm>
            <a:off x="912628" y="2934586"/>
            <a:ext cx="3859397" cy="2934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92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Play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44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Font typeface="Play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7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5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5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6232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6"/>
          <p:cNvSpPr txBox="1"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body" idx="1"/>
          </p:nvPr>
        </p:nvSpPr>
        <p:spPr>
          <a:xfrm rot="5400000">
            <a:off x="4551769" y="-784001"/>
            <a:ext cx="3088460" cy="10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804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marL="1371600" lvl="2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marL="2286000" lvl="4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6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2980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7"/>
          <p:cNvSpPr txBox="1">
            <a:spLocks noGrp="1"/>
          </p:cNvSpPr>
          <p:nvPr>
            <p:ph type="title"/>
          </p:nvPr>
        </p:nvSpPr>
        <p:spPr>
          <a:xfrm rot="5400000">
            <a:off x="7888006" y="2711168"/>
            <a:ext cx="4775865" cy="2155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body" idx="1"/>
          </p:nvPr>
        </p:nvSpPr>
        <p:spPr>
          <a:xfrm rot="5400000">
            <a:off x="2566296" y="-326999"/>
            <a:ext cx="4775866" cy="823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8041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2pPr>
            <a:lvl3pPr marL="1371600" lvl="2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None/>
              <a:defRPr/>
            </a:lvl4pPr>
            <a:lvl5pPr marL="2286000" lvl="4" indent="-328041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7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7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7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2069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edc8b2f512_0_39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edc8b2f512_0_39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g1edc8b2f512_0_39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15820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dc8b2f512_0_39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edc8b2f512_0_39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9090" rtl="0">
              <a:spcBef>
                <a:spcPts val="1000"/>
              </a:spcBef>
              <a:spcAft>
                <a:spcPts val="0"/>
              </a:spcAft>
              <a:buSzPts val="1740"/>
              <a:buChar char="•"/>
              <a:defRPr/>
            </a:lvl1pPr>
            <a:lvl2pPr marL="914400" lvl="1" indent="-228600" rtl="0">
              <a:spcBef>
                <a:spcPts val="500"/>
              </a:spcBef>
              <a:spcAft>
                <a:spcPts val="0"/>
              </a:spcAft>
              <a:buSzPts val="1566"/>
              <a:buNone/>
              <a:defRPr/>
            </a:lvl2pPr>
            <a:lvl3pPr marL="1371600" lvl="2" indent="-316992" rtl="0">
              <a:spcBef>
                <a:spcPts val="500"/>
              </a:spcBef>
              <a:spcAft>
                <a:spcPts val="0"/>
              </a:spcAft>
              <a:buSzPts val="1392"/>
              <a:buChar char="•"/>
              <a:defRPr/>
            </a:lvl3pPr>
            <a:lvl4pPr marL="1828800" lvl="3" indent="-228600" rtl="0">
              <a:spcBef>
                <a:spcPts val="500"/>
              </a:spcBef>
              <a:spcAft>
                <a:spcPts val="0"/>
              </a:spcAft>
              <a:buSzPts val="1218"/>
              <a:buNone/>
              <a:defRPr/>
            </a:lvl4pPr>
            <a:lvl5pPr marL="2286000" lvl="4" indent="-305942" rtl="0">
              <a:spcBef>
                <a:spcPts val="500"/>
              </a:spcBef>
              <a:spcAft>
                <a:spcPts val="0"/>
              </a:spcAft>
              <a:buSzPts val="1218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g1edc8b2f512_0_39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0057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Blank 4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edc8b2f512_0_7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74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CD4209-8C80-2A47-89CB-9979D490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21" y="2764930"/>
            <a:ext cx="9144000" cy="52424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en-US" sz="3000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AD210-CA0B-FF40-9532-2621D170A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421305"/>
            <a:ext cx="2211673" cy="75970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D90629-8179-E348-A44B-9A8C3350F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025" y="3289300"/>
            <a:ext cx="2813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 lang="en-US" sz="1200" b="1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5034"/>
              </a:buClr>
              <a:buSzPct val="110000"/>
              <a:buFontTx/>
              <a:buNone/>
            </a:pPr>
            <a:r>
              <a:rPr lang="en-US"/>
              <a:t>DATE OF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91E95-474D-CA4B-AB5B-88EEB0174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5878758"/>
            <a:ext cx="1057681" cy="368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A5752D-9E2F-5C40-BC25-27126819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2068574"/>
            <a:ext cx="11261598" cy="707152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1351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CD4209-8C80-2A47-89CB-9979D490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267" y="3876100"/>
            <a:ext cx="6258475" cy="11125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lang="en-US" sz="2800" dirty="0">
                <a:solidFill>
                  <a:schemeClr val="accent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>
              <a:buClr>
                <a:schemeClr val="tx2">
                  <a:lumMod val="60000"/>
                  <a:lumOff val="40000"/>
                </a:schemeClr>
              </a:buClr>
            </a:pPr>
            <a:r>
              <a:rPr lang="en-US"/>
              <a:t>Click to edit Master subtitle style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A5752D-9E2F-5C40-BC25-27126819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72" y="2288493"/>
            <a:ext cx="6258970" cy="146170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BB3645-A1F5-8D8B-6BE3-48FBD017ADDD}"/>
              </a:ext>
            </a:extLst>
          </p:cNvPr>
          <p:cNvGrpSpPr/>
          <p:nvPr userDrawn="1"/>
        </p:nvGrpSpPr>
        <p:grpSpPr>
          <a:xfrm>
            <a:off x="7357334" y="1350477"/>
            <a:ext cx="3931834" cy="3931832"/>
            <a:chOff x="7357334" y="1211581"/>
            <a:chExt cx="3931834" cy="393183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C309A8C-720C-870C-9969-253C94236559}"/>
                </a:ext>
              </a:extLst>
            </p:cNvPr>
            <p:cNvSpPr>
              <a:spLocks/>
            </p:cNvSpPr>
            <p:nvPr userDrawn="1"/>
          </p:nvSpPr>
          <p:spPr>
            <a:xfrm>
              <a:off x="7357334" y="1211581"/>
              <a:ext cx="3931834" cy="3931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93700" dist="469900" dir="2700000" sx="99000" sy="99000" algn="tl" rotWithShape="0">
                <a:schemeClr val="accent2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54ABC9D-97F3-12B2-95A7-00DB606C04A8}"/>
                </a:ext>
              </a:extLst>
            </p:cNvPr>
            <p:cNvSpPr>
              <a:spLocks/>
            </p:cNvSpPr>
            <p:nvPr userDrawn="1"/>
          </p:nvSpPr>
          <p:spPr>
            <a:xfrm>
              <a:off x="7357334" y="1211581"/>
              <a:ext cx="3931834" cy="39318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1333500" dir="13500000" sx="77000" sy="77000" algn="br" rotWithShape="0">
                <a:schemeClr val="accent4">
                  <a:alpha val="7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8793F55-BF13-A693-B4D9-D121A62907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57334" y="1211581"/>
              <a:ext cx="3931834" cy="3931832"/>
            </a:xfrm>
            <a:custGeom>
              <a:avLst/>
              <a:gdLst>
                <a:gd name="connsiteX0" fmla="*/ 1965917 w 3931834"/>
                <a:gd name="connsiteY0" fmla="*/ 0 h 3931832"/>
                <a:gd name="connsiteX1" fmla="*/ 3931834 w 3931834"/>
                <a:gd name="connsiteY1" fmla="*/ 1965916 h 3931832"/>
                <a:gd name="connsiteX2" fmla="*/ 1965917 w 3931834"/>
                <a:gd name="connsiteY2" fmla="*/ 3931832 h 3931832"/>
                <a:gd name="connsiteX3" fmla="*/ 0 w 3931834"/>
                <a:gd name="connsiteY3" fmla="*/ 1965916 h 3931832"/>
                <a:gd name="connsiteX4" fmla="*/ 1965917 w 3931834"/>
                <a:gd name="connsiteY4" fmla="*/ 0 h 393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834" h="3931832">
                  <a:moveTo>
                    <a:pt x="1965917" y="0"/>
                  </a:moveTo>
                  <a:cubicBezTo>
                    <a:pt x="3051663" y="0"/>
                    <a:pt x="3931834" y="880171"/>
                    <a:pt x="3931834" y="1965916"/>
                  </a:cubicBezTo>
                  <a:cubicBezTo>
                    <a:pt x="3931834" y="3051661"/>
                    <a:pt x="3051663" y="3931832"/>
                    <a:pt x="1965917" y="3931832"/>
                  </a:cubicBezTo>
                  <a:cubicBezTo>
                    <a:pt x="880171" y="3931832"/>
                    <a:pt x="0" y="3051661"/>
                    <a:pt x="0" y="1965916"/>
                  </a:cubicBezTo>
                  <a:cubicBezTo>
                    <a:pt x="0" y="880171"/>
                    <a:pt x="880171" y="0"/>
                    <a:pt x="1965917" y="0"/>
                  </a:cubicBezTo>
                  <a:close/>
                </a:path>
              </a:pathLst>
            </a:cu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9678F01-9182-C25E-0DDC-4EAE3C135D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1" y="467479"/>
            <a:ext cx="900033" cy="112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9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CD4209-8C80-2A47-89CB-9979D490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21" y="2764930"/>
            <a:ext cx="6616976" cy="52424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en-US" sz="3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AD210-CA0B-FF40-9532-2621D170A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421305"/>
            <a:ext cx="2211673" cy="75970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D90629-8179-E348-A44B-9A8C3350F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025" y="3289300"/>
            <a:ext cx="2813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 lang="en-US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5034"/>
              </a:buClr>
              <a:buSzPct val="110000"/>
              <a:buFontTx/>
              <a:buNone/>
            </a:pPr>
            <a:r>
              <a:rPr lang="en-US"/>
              <a:t>DATE OF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91E95-474D-CA4B-AB5B-88EEB0174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5878758"/>
            <a:ext cx="1057681" cy="368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A5752D-9E2F-5C40-BC25-27126819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2068574"/>
            <a:ext cx="6699851" cy="707152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955" y="771468"/>
            <a:ext cx="5147205" cy="60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25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CD4209-8C80-2A47-89CB-9979D490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21" y="2764930"/>
            <a:ext cx="6616976" cy="52424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en-US" sz="3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AD210-CA0B-FF40-9532-2621D170A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421305"/>
            <a:ext cx="2211673" cy="75970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D90629-8179-E348-A44B-9A8C3350F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025" y="3289300"/>
            <a:ext cx="2813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 lang="en-US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5034"/>
              </a:buClr>
              <a:buSzPct val="110000"/>
              <a:buFontTx/>
              <a:buNone/>
            </a:pPr>
            <a:r>
              <a:rPr lang="en-US"/>
              <a:t>DATE OF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91E95-474D-CA4B-AB5B-88EEB0174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5878758"/>
            <a:ext cx="1057681" cy="368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A5752D-9E2F-5C40-BC25-27126819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2068574"/>
            <a:ext cx="6699851" cy="707152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4012" y="840258"/>
            <a:ext cx="5287987" cy="59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CD4209-8C80-2A47-89CB-9979D490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21" y="2764930"/>
            <a:ext cx="6616976" cy="52424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en-US" sz="3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AD210-CA0B-FF40-9532-2621D170A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421305"/>
            <a:ext cx="2211673" cy="75970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D90629-8179-E348-A44B-9A8C3350F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025" y="3289300"/>
            <a:ext cx="2813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 lang="en-US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5034"/>
              </a:buClr>
              <a:buSzPct val="110000"/>
              <a:buFontTx/>
              <a:buNone/>
            </a:pPr>
            <a:r>
              <a:rPr lang="en-US"/>
              <a:t>DATE OF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91E95-474D-CA4B-AB5B-88EEB0174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5878758"/>
            <a:ext cx="1057681" cy="368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A5752D-9E2F-5C40-BC25-27126819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2068574"/>
            <a:ext cx="6699851" cy="707152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67208" y="634315"/>
            <a:ext cx="5296300" cy="5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25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CD4209-8C80-2A47-89CB-9979D490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21" y="2764930"/>
            <a:ext cx="6616976" cy="52424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en-US" sz="3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AD210-CA0B-FF40-9532-2621D170A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421305"/>
            <a:ext cx="2211673" cy="75970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D90629-8179-E348-A44B-9A8C3350F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025" y="3289300"/>
            <a:ext cx="2813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 lang="en-US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5034"/>
              </a:buClr>
              <a:buSzPct val="110000"/>
              <a:buFontTx/>
              <a:buNone/>
            </a:pPr>
            <a:r>
              <a:rPr lang="en-US"/>
              <a:t>DATE OF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91E95-474D-CA4B-AB5B-88EEB0174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5878758"/>
            <a:ext cx="1057681" cy="368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A5752D-9E2F-5C40-BC25-27126819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2068574"/>
            <a:ext cx="6699851" cy="707152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497" y="858825"/>
            <a:ext cx="5254483" cy="59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88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7CD4209-8C80-2A47-89CB-9979D490E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521" y="2764930"/>
            <a:ext cx="6616976" cy="52424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lang="en-US" sz="3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5AD210-CA0B-FF40-9532-2621D170A2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421305"/>
            <a:ext cx="2211673" cy="75970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D90629-8179-E348-A44B-9A8C3350FD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7025" y="3289300"/>
            <a:ext cx="2813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t"/>
          <a:lstStyle>
            <a:lvl1pPr>
              <a:defRPr lang="en-US" sz="12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lv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C5034"/>
              </a:buClr>
              <a:buSzPct val="110000"/>
              <a:buFontTx/>
              <a:buNone/>
            </a:pPr>
            <a:r>
              <a:rPr lang="en-US"/>
              <a:t>DATE OF PRESENTATION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91E95-474D-CA4B-AB5B-88EEB01746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644" y="5878758"/>
            <a:ext cx="1057681" cy="3683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A5752D-9E2F-5C40-BC25-27126819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" y="2068574"/>
            <a:ext cx="6699851" cy="707152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502" y="832020"/>
            <a:ext cx="5199498" cy="59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39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491E3A3C-E151-504C-9B14-BA81E2BA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F8261BC-E010-5447-94AB-7E276D5D38F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308100"/>
            <a:ext cx="11158537" cy="3998913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640080" indent="-320040">
              <a:spcBef>
                <a:spcPts val="600"/>
              </a:spcBef>
              <a:buClrTx/>
              <a:buFont typeface="System Font Regular"/>
              <a:buChar char="–"/>
              <a:defRPr sz="2000">
                <a:solidFill>
                  <a:schemeClr val="accent2"/>
                </a:solidFill>
              </a:defRPr>
            </a:lvl2pPr>
            <a:lvl3pPr marL="960120" indent="-320040">
              <a:spcBef>
                <a:spcPts val="300"/>
              </a:spcBef>
              <a:buClrTx/>
              <a:buFont typeface="System Font Regular"/>
              <a:buChar char="–"/>
              <a:defRPr sz="2000">
                <a:solidFill>
                  <a:schemeClr val="accent2"/>
                </a:solidFill>
              </a:defRPr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1972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AB73-71B8-6844-B12C-E5013A31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F5A3C-D06D-664E-8E93-B6E5B028F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3D6EF-5D4A-5E41-83DF-D524FDACD6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58" y="5945225"/>
            <a:ext cx="1446366" cy="4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25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AB73-71B8-6844-B12C-E5013A31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F5A3C-D06D-664E-8E93-B6E5B028F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807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D0EEF-D435-1B40-AEF1-B36898073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58" y="5945225"/>
            <a:ext cx="1446366" cy="4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0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 GRAY">
    <p:bg>
      <p:bgPr>
        <a:solidFill>
          <a:srgbClr val="74D1EA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AB73-71B8-6844-B12C-E5013A31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F5A3C-D06D-664E-8E93-B6E5B028F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807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872D2-9C42-E446-9F66-728E61D7CB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58" y="5945225"/>
            <a:ext cx="1446366" cy="4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07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D3789-D03D-4549-A179-D2C80AA29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426" y="1368425"/>
            <a:ext cx="5520025" cy="4351338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solidFill>
                  <a:schemeClr val="accent2"/>
                </a:solidFill>
              </a:defRPr>
            </a:lvl1pPr>
            <a:lvl2pPr>
              <a:defRPr lang="en-US" sz="2000" dirty="0">
                <a:solidFill>
                  <a:schemeClr val="accent2"/>
                </a:solidFill>
              </a:defRPr>
            </a:lvl2pPr>
            <a:lvl3pPr>
              <a:defRPr lang="en-US" dirty="0">
                <a:solidFill>
                  <a:schemeClr val="accent2"/>
                </a:solidFill>
              </a:defRPr>
            </a:lvl3pPr>
          </a:lstStyle>
          <a:p>
            <a:pPr marL="342900" lvl="0" indent="-342900">
              <a:buClrTx/>
            </a:pPr>
            <a:r>
              <a:rPr lang="en-US"/>
              <a:t>Click to edit Master text styles</a:t>
            </a:r>
          </a:p>
          <a:p>
            <a:pPr marL="640080" lvl="1" indent="-320040">
              <a:spcBef>
                <a:spcPts val="600"/>
              </a:spcBef>
              <a:buClrTx/>
              <a:buFont typeface="System Font Regular"/>
              <a:buChar char="–"/>
            </a:pPr>
            <a:r>
              <a:rPr lang="en-US"/>
              <a:t>Second level</a:t>
            </a:r>
          </a:p>
          <a:p>
            <a:pPr marL="960120" lvl="2" indent="-320040">
              <a:spcBef>
                <a:spcPts val="300"/>
              </a:spcBef>
              <a:buClrTx/>
              <a:buFont typeface="System Font Regular"/>
              <a:buChar char="–"/>
            </a:pPr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ACF77-D451-5D48-ABE3-3FE2691E5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368425"/>
            <a:ext cx="5520025" cy="4351338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solidFill>
                  <a:schemeClr val="accent2"/>
                </a:solidFill>
              </a:defRPr>
            </a:lvl1pPr>
            <a:lvl2pPr>
              <a:defRPr lang="en-US" sz="2000" dirty="0">
                <a:solidFill>
                  <a:schemeClr val="accent2"/>
                </a:solidFill>
              </a:defRPr>
            </a:lvl2pPr>
            <a:lvl3pPr>
              <a:defRPr lang="en-US" dirty="0">
                <a:solidFill>
                  <a:schemeClr val="accent2"/>
                </a:solidFill>
              </a:defRPr>
            </a:lvl3pPr>
          </a:lstStyle>
          <a:p>
            <a:pPr marL="342900" lvl="0" indent="-342900">
              <a:buClrTx/>
            </a:pPr>
            <a:r>
              <a:rPr lang="en-US"/>
              <a:t>Click to edit Master text styles</a:t>
            </a:r>
          </a:p>
          <a:p>
            <a:pPr marL="640080" lvl="1" indent="-320040">
              <a:spcBef>
                <a:spcPts val="600"/>
              </a:spcBef>
              <a:buClrTx/>
              <a:buFont typeface="System Font Regular"/>
              <a:buChar char="–"/>
            </a:pPr>
            <a:r>
              <a:rPr lang="en-US"/>
              <a:t>Second level</a:t>
            </a:r>
          </a:p>
          <a:p>
            <a:pPr marL="960120" lvl="2" indent="-320040">
              <a:spcBef>
                <a:spcPts val="300"/>
              </a:spcBef>
              <a:buClrTx/>
              <a:buFont typeface="System Font Regular"/>
              <a:buChar char="–"/>
            </a:pPr>
            <a:r>
              <a:rPr lang="en-US"/>
              <a:t>Third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43ADF79-007A-0349-9A4D-101705D6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06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C343D-0D01-604B-85A8-75CDA1BE9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426" y="1269207"/>
            <a:ext cx="55200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A427F5-8498-DD46-B648-CBE15CB6D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5998" y="1269207"/>
            <a:ext cx="55200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74D37FE-BA2C-CD43-A6A5-34F65CB2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7581D5-8C3A-104B-9F45-919804AE3D0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54426" y="2205317"/>
            <a:ext cx="5520025" cy="3514445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solidFill>
                  <a:schemeClr val="accent2"/>
                </a:solidFill>
              </a:defRPr>
            </a:lvl1pPr>
            <a:lvl2pPr>
              <a:defRPr lang="en-US" sz="2000" dirty="0">
                <a:solidFill>
                  <a:schemeClr val="accent2"/>
                </a:solidFill>
              </a:defRPr>
            </a:lvl2pPr>
            <a:lvl3pPr>
              <a:defRPr lang="en-US" dirty="0">
                <a:solidFill>
                  <a:schemeClr val="accent2"/>
                </a:solidFill>
              </a:defRPr>
            </a:lvl3pPr>
          </a:lstStyle>
          <a:p>
            <a:pPr marL="342900" lvl="0" indent="-342900">
              <a:buClrTx/>
            </a:pPr>
            <a:r>
              <a:rPr lang="en-US"/>
              <a:t>Click to edit Master text styles</a:t>
            </a:r>
          </a:p>
          <a:p>
            <a:pPr marL="640080" lvl="1" indent="-320040">
              <a:spcBef>
                <a:spcPts val="600"/>
              </a:spcBef>
              <a:buClrTx/>
              <a:buFont typeface="System Font Regular"/>
              <a:buChar char="–"/>
            </a:pPr>
            <a:r>
              <a:rPr lang="en-US"/>
              <a:t>Second level</a:t>
            </a:r>
          </a:p>
          <a:p>
            <a:pPr marL="960120" lvl="2" indent="-320040">
              <a:spcBef>
                <a:spcPts val="300"/>
              </a:spcBef>
              <a:buClrTx/>
              <a:buFont typeface="System Font Regular"/>
              <a:buChar char="–"/>
            </a:pPr>
            <a:r>
              <a:rPr lang="en-US"/>
              <a:t>Third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1BC9C77-AB3E-CD4D-A0EA-6C97FA717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2205317"/>
            <a:ext cx="5520025" cy="3514445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solidFill>
                  <a:schemeClr val="accent2"/>
                </a:solidFill>
              </a:defRPr>
            </a:lvl1pPr>
            <a:lvl2pPr>
              <a:defRPr lang="en-US" sz="2000" dirty="0">
                <a:solidFill>
                  <a:schemeClr val="accent2"/>
                </a:solidFill>
              </a:defRPr>
            </a:lvl2pPr>
            <a:lvl3pPr>
              <a:defRPr lang="en-US" dirty="0">
                <a:solidFill>
                  <a:schemeClr val="accent2"/>
                </a:solidFill>
              </a:defRPr>
            </a:lvl3pPr>
          </a:lstStyle>
          <a:p>
            <a:pPr marL="342900" lvl="0" indent="-342900">
              <a:buClrTx/>
            </a:pPr>
            <a:r>
              <a:rPr lang="en-US"/>
              <a:t>Click to edit Master text styles</a:t>
            </a:r>
          </a:p>
          <a:p>
            <a:pPr marL="640080" lvl="1" indent="-320040">
              <a:spcBef>
                <a:spcPts val="600"/>
              </a:spcBef>
              <a:buClrTx/>
              <a:buFont typeface="System Font Regular"/>
              <a:buChar char="–"/>
            </a:pPr>
            <a:r>
              <a:rPr lang="en-US"/>
              <a:t>Second level</a:t>
            </a:r>
          </a:p>
          <a:p>
            <a:pPr marL="960120" lvl="2" indent="-320040">
              <a:spcBef>
                <a:spcPts val="300"/>
              </a:spcBef>
              <a:buClrTx/>
              <a:buFont typeface="System Font Regular"/>
              <a:buChar char="–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4117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57EE2F-28AF-2040-BF63-064A43A2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108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pos="7392">
          <p15:clr>
            <a:srgbClr val="FBAE40"/>
          </p15:clr>
        </p15:guide>
        <p15:guide id="3" orient="horz" pos="396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76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88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B16AFD-A199-7140-D7AA-13C5C937983D}"/>
              </a:ext>
            </a:extLst>
          </p:cNvPr>
          <p:cNvSpPr/>
          <p:nvPr userDrawn="1"/>
        </p:nvSpPr>
        <p:spPr>
          <a:xfrm>
            <a:off x="11262167" y="6099858"/>
            <a:ext cx="590309" cy="613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2B269-B9DD-323E-D24B-C8169F9AF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58" y="5945225"/>
            <a:ext cx="1446366" cy="4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36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2E135-6B12-EE42-A37F-014600AA8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53989"/>
            <a:ext cx="6172200" cy="3993776"/>
          </a:xfrm>
          <a:prstGeom prst="rect">
            <a:avLst/>
          </a:prstGeom>
        </p:spPr>
        <p:txBody>
          <a:bodyPr/>
          <a:lstStyle>
            <a:lvl1pPr>
              <a:defRPr lang="en-US" sz="2000" dirty="0">
                <a:solidFill>
                  <a:schemeClr val="accent2"/>
                </a:solidFill>
              </a:defRPr>
            </a:lvl1pPr>
            <a:lvl2pPr>
              <a:defRPr lang="en-US" sz="2000" dirty="0">
                <a:solidFill>
                  <a:schemeClr val="accent2"/>
                </a:solidFill>
              </a:defRPr>
            </a:lvl2pPr>
            <a:lvl3pPr>
              <a:defRPr lang="en-US" dirty="0">
                <a:solidFill>
                  <a:schemeClr val="accent2"/>
                </a:solidFill>
              </a:defRPr>
            </a:lvl3pPr>
          </a:lstStyle>
          <a:p>
            <a:pPr marL="342900" lvl="0" indent="-342900">
              <a:buClrTx/>
            </a:pPr>
            <a:r>
              <a:rPr lang="en-US"/>
              <a:t>Click to edit Master text styles</a:t>
            </a:r>
          </a:p>
          <a:p>
            <a:pPr marL="640080" lvl="1" indent="-320040">
              <a:spcBef>
                <a:spcPts val="600"/>
              </a:spcBef>
              <a:buClrTx/>
              <a:buFont typeface="System Font Regular"/>
              <a:buChar char="–"/>
            </a:pPr>
            <a:r>
              <a:rPr lang="en-US"/>
              <a:t>Second level</a:t>
            </a:r>
          </a:p>
          <a:p>
            <a:pPr marL="960120" lvl="2" indent="-320040">
              <a:spcBef>
                <a:spcPts val="300"/>
              </a:spcBef>
              <a:buClrTx/>
              <a:buFont typeface="System Font Regular"/>
              <a:buChar char="–"/>
            </a:pPr>
            <a:r>
              <a:rPr lang="en-US"/>
              <a:t>Third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CE45845-EEFD-7A44-8DB5-7ACB3A41C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26" y="365126"/>
            <a:ext cx="11000961" cy="84511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1DC0BB2-558A-1743-922D-3F2BFAB1E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764" y="1652289"/>
            <a:ext cx="3696261" cy="4035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122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F20912-E054-6E46-B2FD-33CEE8223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2EC38-FEFE-8C49-A267-AC4BDA034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764" y="1815353"/>
            <a:ext cx="4518211" cy="38727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8F9CE8D-9413-344E-834F-0D3E26B33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426" y="365125"/>
            <a:ext cx="5239549" cy="993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43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0588" y="2522538"/>
            <a:ext cx="5480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4949" y="5733449"/>
            <a:ext cx="2300154" cy="79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3430588" y="4835784"/>
            <a:ext cx="5480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>
                <a:solidFill>
                  <a:srgbClr val="000000"/>
                </a:solidFill>
                <a:latin typeface="+mj-lt"/>
              </a:rPr>
              <a:t>All trademarks referenced in this document are the trademarks of their respective owners.</a:t>
            </a:r>
          </a:p>
          <a:p>
            <a:pPr algn="ctr"/>
            <a:endParaRPr lang="en-US" sz="900">
              <a:solidFill>
                <a:srgbClr val="000000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>
                <a:solidFill>
                  <a:schemeClr val="tx1"/>
                </a:solidFill>
                <a:latin typeface="+mj-lt"/>
                <a:ea typeface="+mn-ea"/>
                <a:cs typeface="+mn-cs"/>
              </a:rPr>
              <a:t>© 2020 Trane. All Rights Reserved.</a:t>
            </a:r>
            <a:r>
              <a:rPr lang="en-US" sz="900">
                <a:solidFill>
                  <a:srgbClr val="000000"/>
                </a:solidFill>
                <a:latin typeface="+mj-lt"/>
              </a:rPr>
              <a:t> </a:t>
            </a:r>
            <a:endParaRPr lang="en-US" sz="9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1758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0588" y="2522538"/>
            <a:ext cx="5480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4949" y="5733449"/>
            <a:ext cx="2300154" cy="79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708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inal Slide Thank You">
    <p:bg>
      <p:bgPr>
        <a:solidFill>
          <a:schemeClr val="accent4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6AB73-71B8-6844-B12C-E5013A31C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F5A3C-D06D-664E-8E93-B6E5B028F6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8072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Any 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D0EEF-D435-1B40-AEF1-B36898073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58" y="5700584"/>
            <a:ext cx="2158568" cy="741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5484" y="5905079"/>
            <a:ext cx="927465" cy="3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87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753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889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6" name="Google Shape;256;p6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805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6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6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25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21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9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4" name="Google Shape;264;p6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9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5" name="Google Shape;265;p6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1599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441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1" name="Google Shape;271;p6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2" name="Google Shape;272;p6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063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5" name="Google Shape;275;p7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231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5600"/>
            </a:lvl9pPr>
          </a:lstStyle>
          <a:p>
            <a:endParaRPr/>
          </a:p>
        </p:txBody>
      </p:sp>
      <p:sp>
        <p:nvSpPr>
          <p:cNvPr id="279" name="Google Shape;279;p7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0" name="Google Shape;280;p7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7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0310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</a:lstStyle>
          <a:p>
            <a:endParaRPr/>
          </a:p>
        </p:txBody>
      </p:sp>
      <p:sp>
        <p:nvSpPr>
          <p:cNvPr id="284" name="Google Shape;284;p7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3373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3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7" name="Google Shape;287;p7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23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88" name="Google Shape;288;p7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9328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883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9790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93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362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4158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533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765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795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2989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397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458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27896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210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4">
  <p:cSld name="Blank 4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3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31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835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15"/>
          <p:cNvPicPr preferRelativeResize="0"/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49"/>
          <a:stretch/>
        </p:blipFill>
        <p:spPr>
          <a:xfrm flipH="1">
            <a:off x="6949299" y="3176700"/>
            <a:ext cx="6000825" cy="2711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5"/>
          <p:cNvSpPr>
            <a:spLocks noGrp="1"/>
          </p:cNvSpPr>
          <p:nvPr>
            <p:ph type="pic" idx="2"/>
          </p:nvPr>
        </p:nvSpPr>
        <p:spPr>
          <a:xfrm>
            <a:off x="8305825" y="2062950"/>
            <a:ext cx="3435000" cy="2382300"/>
          </a:xfrm>
          <a:prstGeom prst="roundRect">
            <a:avLst>
              <a:gd name="adj" fmla="val 11781"/>
            </a:avLst>
          </a:prstGeom>
          <a:noFill/>
          <a:ln>
            <a:noFill/>
          </a:ln>
          <a:effectLst>
            <a:outerShdw blurRad="574402" dist="366544" dir="5400000" algn="t" rotWithShape="0">
              <a:srgbClr val="000000">
                <a:alpha val="21960"/>
              </a:srgbClr>
            </a:outerShdw>
          </a:effectLst>
        </p:spPr>
      </p:sp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8229625" y="1549975"/>
            <a:ext cx="42528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title" idx="3"/>
          </p:nvPr>
        </p:nvSpPr>
        <p:spPr>
          <a:xfrm>
            <a:off x="382725" y="1549975"/>
            <a:ext cx="28815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382725" y="2015175"/>
            <a:ext cx="3658500" cy="1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title" idx="4"/>
          </p:nvPr>
        </p:nvSpPr>
        <p:spPr>
          <a:xfrm>
            <a:off x="4190550" y="1549975"/>
            <a:ext cx="28815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5"/>
          </p:nvPr>
        </p:nvSpPr>
        <p:spPr>
          <a:xfrm>
            <a:off x="4190550" y="2015175"/>
            <a:ext cx="3658500" cy="19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→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ctrTitle" idx="6"/>
          </p:nvPr>
        </p:nvSpPr>
        <p:spPr>
          <a:xfrm>
            <a:off x="339450" y="489369"/>
            <a:ext cx="11360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None/>
              <a:defRPr sz="24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0100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 1">
  <p:cSld name="Title only 3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>
            <a:spLocks noGrp="1"/>
          </p:cNvSpPr>
          <p:nvPr>
            <p:ph type="pic" idx="2"/>
          </p:nvPr>
        </p:nvSpPr>
        <p:spPr>
          <a:xfrm>
            <a:off x="-6825" y="-13650"/>
            <a:ext cx="12198900" cy="58992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ctrTitle"/>
          </p:nvPr>
        </p:nvSpPr>
        <p:spPr>
          <a:xfrm>
            <a:off x="450775" y="499450"/>
            <a:ext cx="47988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491475" y="1702600"/>
            <a:ext cx="5488500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None/>
              <a:defRPr sz="1400" b="0" i="0" u="none" strike="noStrike" cap="non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836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674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7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7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7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4348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02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03" name="Google Shape;303;p7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04" name="Google Shape;304;p7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641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7" name="Google Shape;307;p7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558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8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1" name="Google Shape;311;p80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2" name="Google Shape;312;p8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7705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8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242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8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9" name="Google Shape;319;p8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16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04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22" name="Google Shape;322;p8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6627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8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26" name="Google Shape;326;p8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7" name="Google Shape;327;p8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8" name="Google Shape;328;p8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784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5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31" name="Google Shape;331;p8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4501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6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34" name="Google Shape;334;p8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5" name="Google Shape;335;p8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6806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8093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3248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110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2002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628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59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000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4024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1763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3566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09" name="Google Shape;109;p2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4169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591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6191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8325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74" name="Google Shape;174;p4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75" name="Google Shape;175;p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2080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8447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15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211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6" name="Google Shape;186;p50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7" name="Google Shape;187;p5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06629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403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93" name="Google Shape;193;p52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4" name="Google Shape;194;p5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1767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97" name="Google Shape;197;p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8848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5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01" name="Google Shape;201;p5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2" name="Google Shape;202;p5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" name="Google Shape;203;p5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6767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5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206" name="Google Shape;206;p5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54905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6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9" name="Google Shape;209;p5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5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83808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1935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15" name="Google Shape;215;p5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16" name="Google Shape;216;p5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500"/>
            </a:lvl1pPr>
            <a:lvl2pPr lvl="1" rtl="0">
              <a:buNone/>
              <a:defRPr sz="1500"/>
            </a:lvl2pPr>
            <a:lvl3pPr lvl="2" rtl="0">
              <a:buNone/>
              <a:defRPr sz="1500"/>
            </a:lvl3pPr>
            <a:lvl4pPr lvl="3" rtl="0">
              <a:buNone/>
              <a:defRPr sz="1500"/>
            </a:lvl4pPr>
            <a:lvl5pPr lvl="4" rtl="0">
              <a:buNone/>
              <a:defRPr sz="1500"/>
            </a:lvl5pPr>
            <a:lvl6pPr lvl="5" rtl="0">
              <a:buNone/>
              <a:defRPr sz="1500"/>
            </a:lvl6pPr>
            <a:lvl7pPr lvl="6" rtl="0">
              <a:buNone/>
              <a:defRPr sz="1500"/>
            </a:lvl7pPr>
            <a:lvl8pPr lvl="7" rtl="0">
              <a:buNone/>
              <a:defRPr sz="1500"/>
            </a:lvl8pPr>
            <a:lvl9pPr lvl="8" rtl="0">
              <a:buNone/>
              <a:defRPr sz="15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580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18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73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4164" r:id="rId9"/>
    <p:sldLayoutId id="2147484163" r:id="rId10"/>
    <p:sldLayoutId id="2147484162" r:id="rId11"/>
    <p:sldLayoutId id="2147484310" r:id="rId12"/>
    <p:sldLayoutId id="2147484311" r:id="rId13"/>
    <p:sldLayoutId id="2147484312" r:id="rId14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  <a:defRPr sz="4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4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Play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1699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92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Play"/>
              <a:buNone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0594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18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41"/>
          <p:cNvCxnSpPr/>
          <p:nvPr/>
        </p:nvCxnSpPr>
        <p:spPr>
          <a:xfrm>
            <a:off x="990600" y="1031001"/>
            <a:ext cx="978862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386004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E328134-A3B3-7343-A88A-89B732788E40}"/>
              </a:ext>
            </a:extLst>
          </p:cNvPr>
          <p:cNvSpPr txBox="1">
            <a:spLocks/>
          </p:cNvSpPr>
          <p:nvPr userDrawn="1"/>
        </p:nvSpPr>
        <p:spPr>
          <a:xfrm>
            <a:off x="8991601" y="6376028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2EDF1D-E5F2-C143-9DDE-9A7790932DF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EF20E5F6-4900-024E-829C-D6C8C208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65126"/>
            <a:ext cx="10261600" cy="70715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18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  <p:sldLayoutId id="2147484094" r:id="rId17"/>
    <p:sldLayoutId id="2147484095" r:id="rId18"/>
    <p:sldLayoutId id="2147484096" r:id="rId19"/>
    <p:sldLayoutId id="2147484097" r:id="rId20"/>
    <p:sldLayoutId id="2147484098" r:id="rId21"/>
  </p:sldLayoutIdLst>
  <p:hf hdr="0" ft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US" sz="3200" b="1" kern="1200" noProof="0" dirty="0">
          <a:solidFill>
            <a:schemeClr val="accent2"/>
          </a:solidFill>
          <a:latin typeface="+mn-lt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F26B43"/>
          </p15:clr>
        </p15:guide>
        <p15:guide id="2" pos="739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6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42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046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1" name="Google Shape;291;p7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2" name="Google Shape;292;p7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7030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878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  <p:sldLayoutId id="2147484218" r:id="rId12"/>
    <p:sldLayoutId id="214748421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4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214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4248" r:id="rId13"/>
    <p:sldLayoutId id="2147484249" r:id="rId14"/>
    <p:sldLayoutId id="214748425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85CD53-477A-4D44-A883-ECAE8FDB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1C3E2-B3B2-4A95-95A5-790C60E12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40C37-1DF7-4257-91F3-559DC2284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D361F-91B9-4D5A-B56A-99E23495159C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B947F-85D7-44E6-82A6-7E44EE243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1D53F-48EC-4475-BC61-4453CA27B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BCCA-99FA-45D4-8DA5-4BEEC2E1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6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2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DF341-2E2D-40DC-B3F2-44C100831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025"/>
            <a:ext cx="10479088" cy="6475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C3DEA-B93C-4B4C-A44F-2C5367A2A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44674"/>
            <a:ext cx="10479088" cy="410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6D8BD-9C94-4A97-BDDF-F5DEAE1FA1A9}"/>
              </a:ext>
            </a:extLst>
          </p:cNvPr>
          <p:cNvSpPr/>
          <p:nvPr/>
        </p:nvSpPr>
        <p:spPr>
          <a:xfrm>
            <a:off x="1" y="-3628"/>
            <a:ext cx="1142999" cy="159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D743E5-CC16-4DBC-BFD7-D0FC1AACB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7288" y="6597651"/>
            <a:ext cx="614362" cy="260350"/>
          </a:xfrm>
          <a:prstGeom prst="rect">
            <a:avLst/>
          </a:prstGeom>
        </p:spPr>
        <p:txBody>
          <a:bodyPr vert="horz" lIns="0" tIns="45720" rIns="0" bIns="45720" rtlCol="0" anchor="ctr" anchorCtr="0"/>
          <a:lstStyle>
            <a:lvl1pPr algn="r">
              <a:defRPr sz="1100">
                <a:solidFill>
                  <a:schemeClr val="accent6"/>
                </a:solidFill>
              </a:defRPr>
            </a:lvl1pPr>
          </a:lstStyle>
          <a:p>
            <a:fld id="{834B134B-B3D0-43D2-8E9A-A6546D3439F5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7B014E-EFAB-442A-A4F3-3E2F8EA81CBE}"/>
              </a:ext>
            </a:extLst>
          </p:cNvPr>
          <p:cNvSpPr/>
          <p:nvPr userDrawn="1"/>
        </p:nvSpPr>
        <p:spPr>
          <a:xfrm>
            <a:off x="1" y="-3628"/>
            <a:ext cx="1142999" cy="1599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6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  <p:sldLayoutId id="2147484303" r:id="rId13"/>
    <p:sldLayoutId id="2147484304" r:id="rId14"/>
    <p:sldLayoutId id="2147484305" r:id="rId15"/>
    <p:sldLayoutId id="2147484306" r:id="rId16"/>
    <p:sldLayoutId id="2147484307" r:id="rId17"/>
    <p:sldLayoutId id="2147484308" r:id="rId18"/>
    <p:sldLayoutId id="214748430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914400" rtl="0" eaLnBrk="1" fontAlgn="auto" latinLnBrk="0" hangingPunct="1">
        <a:lnSpc>
          <a:spcPct val="85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nl-BE" sz="32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SzPct val="100000"/>
        <a:buFont typeface="Arial Narrow" panose="020B060602020203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1793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60463" indent="-2682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1778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529">
          <p15:clr>
            <a:srgbClr val="F26B43"/>
          </p15:clr>
        </p15:guide>
        <p15:guide id="3" pos="7129">
          <p15:clr>
            <a:srgbClr val="F26B43"/>
          </p15:clr>
        </p15:guide>
        <p15:guide id="4" pos="7514">
          <p15:clr>
            <a:srgbClr val="F26B43"/>
          </p15:clr>
        </p15:guide>
        <p15:guide id="5" orient="horz" pos="777">
          <p15:clr>
            <a:srgbClr val="F26B43"/>
          </p15:clr>
        </p15:guide>
        <p15:guide id="6" orient="horz" pos="1162">
          <p15:clr>
            <a:srgbClr val="F26B43"/>
          </p15:clr>
        </p15:guide>
        <p15:guide id="7" orient="horz" pos="3748">
          <p15:clr>
            <a:srgbClr val="F26B43"/>
          </p15:clr>
        </p15:guide>
        <p15:guide id="8" orient="horz" pos="41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Relationship Id="rId6" Type="http://schemas.openxmlformats.org/officeDocument/2006/relationships/hyperlink" Target="https://drive.google.com/file/d/1R9xXsws33orJ7pDo5t3-asfwb0pqMINq/view?usp=sharing" TargetMode="External"/><Relationship Id="rId5" Type="http://schemas.openxmlformats.org/officeDocument/2006/relationships/hyperlink" Target="https://drive.google.com/file/d/1lozFEXs8SkEwclmfWTVTbptlUe_KTlyL/view?usp=share_link" TargetMode="External"/><Relationship Id="rId4" Type="http://schemas.openxmlformats.org/officeDocument/2006/relationships/hyperlink" Target="https://www.nostromo.energy/technology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jpeg"/><Relationship Id="rId3" Type="http://schemas.openxmlformats.org/officeDocument/2006/relationships/image" Target="../media/image58.png"/><Relationship Id="rId21" Type="http://schemas.openxmlformats.org/officeDocument/2006/relationships/image" Target="../media/image76.jpe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17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1.pn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5" Type="http://schemas.openxmlformats.org/officeDocument/2006/relationships/image" Target="../media/image70.jpe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33.4487796,-112.069804,428a,35y,359.06h,8.9t/data=!3m1!1e3?authuser=0&amp;entry=ttu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0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3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42.png"/><Relationship Id="rId11" Type="http://schemas.openxmlformats.org/officeDocument/2006/relationships/image" Target="../media/image133.svg"/><Relationship Id="rId5" Type="http://schemas.openxmlformats.org/officeDocument/2006/relationships/image" Target="../media/image141.png"/><Relationship Id="rId10" Type="http://schemas.openxmlformats.org/officeDocument/2006/relationships/image" Target="../media/image132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5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8BFB3D8-FEA0-FFA5-6141-B06D848BC5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30DD7D3-2712-4491-B2C2-5FC23330C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051" y="1066800"/>
            <a:ext cx="5699422" cy="4724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B7F41-A012-4FC6-93BA-238F72AFB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6256" y="1562101"/>
            <a:ext cx="4240471" cy="2738530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Thermal Energy Storage: Current Technologies and Innovations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EC5092-2399-4DE4-8652-60EE49F71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7792" y="4358567"/>
            <a:ext cx="4238935" cy="875824"/>
          </a:xfrm>
        </p:spPr>
        <p:txBody>
          <a:bodyPr>
            <a:normAutofit/>
          </a:bodyPr>
          <a:lstStyle/>
          <a:p>
            <a:pPr algn="r"/>
            <a:r>
              <a:rPr lang="en-US" i="1" dirty="0"/>
              <a:t>Monday, January 22, 2024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D0734C-004D-4938-8EA0-2C3867A1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0419" y="5780876"/>
            <a:ext cx="570258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19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3C9E0A6-70F1-61B6-22EF-03B323296438}"/>
              </a:ext>
            </a:extLst>
          </p:cNvPr>
          <p:cNvGrpSpPr/>
          <p:nvPr/>
        </p:nvGrpSpPr>
        <p:grpSpPr>
          <a:xfrm>
            <a:off x="2023783" y="2119594"/>
            <a:ext cx="8234082" cy="4624667"/>
            <a:chOff x="2023783" y="2119594"/>
            <a:chExt cx="8234082" cy="4624667"/>
          </a:xfrm>
        </p:grpSpPr>
        <p:pic>
          <p:nvPicPr>
            <p:cNvPr id="5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A05A639B-1183-D093-4E0B-9E4E2B88B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783" y="2119594"/>
              <a:ext cx="8234082" cy="46246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671F36-D605-C63D-A466-06482533C785}"/>
                </a:ext>
              </a:extLst>
            </p:cNvPr>
            <p:cNvSpPr txBox="1"/>
            <p:nvPr/>
          </p:nvSpPr>
          <p:spPr>
            <a:xfrm>
              <a:off x="2367242" y="2171140"/>
              <a:ext cx="4048124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</a:rPr>
                <a:t>TYPICAL 24-HOUR LOAD PROFILE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AC82DE-87F1-4E19-FE14-4DD34CDF2D97}"/>
                </a:ext>
              </a:extLst>
            </p:cNvPr>
            <p:cNvSpPr txBox="1"/>
            <p:nvPr/>
          </p:nvSpPr>
          <p:spPr>
            <a:xfrm>
              <a:off x="5359212" y="3504639"/>
              <a:ext cx="4496359" cy="212365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A/C</a:t>
              </a:r>
            </a:p>
            <a:p>
              <a:pPr algn="ctr"/>
              <a:endParaRPr lang="en-US" sz="600" b="1">
                <a:solidFill>
                  <a:srgbClr val="FFFFFF"/>
                </a:solidFill>
              </a:endParaRPr>
            </a:p>
            <a:p>
              <a:pPr algn="ctr"/>
              <a:r>
                <a:rPr lang="en-US" b="1">
                  <a:solidFill>
                    <a:srgbClr val="FFFFFF"/>
                  </a:solidFill>
                </a:rPr>
                <a:t>LIGHTING</a:t>
              </a:r>
            </a:p>
            <a:p>
              <a:pPr algn="ctr"/>
              <a:endParaRPr lang="en-US" b="1">
                <a:solidFill>
                  <a:srgbClr val="FFFFFF"/>
                </a:solidFill>
              </a:endParaRPr>
            </a:p>
            <a:p>
              <a:pPr algn="ctr"/>
              <a:r>
                <a:rPr lang="en-US" b="1">
                  <a:solidFill>
                    <a:srgbClr val="FFFFFF"/>
                  </a:solidFill>
                </a:rPr>
                <a:t>APPLIANCES &amp; EQUIPMENT</a:t>
              </a:r>
            </a:p>
            <a:p>
              <a:pPr algn="ctr"/>
              <a:endParaRPr lang="en-US" b="1">
                <a:solidFill>
                  <a:srgbClr val="FFFFFF"/>
                </a:solidFill>
              </a:endParaRPr>
            </a:p>
            <a:p>
              <a:pPr algn="ctr"/>
              <a:endParaRPr lang="en-US" b="1">
                <a:solidFill>
                  <a:srgbClr val="FFFFFF"/>
                </a:solidFill>
              </a:endParaRPr>
            </a:p>
            <a:p>
              <a:pPr algn="ctr"/>
              <a:r>
                <a:rPr lang="en-US" b="1">
                  <a:solidFill>
                    <a:srgbClr val="FFFFFF"/>
                  </a:solidFill>
                </a:rPr>
                <a:t>ALL OTHER ELECTRICAL USES</a:t>
              </a:r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95715D-D922-7D4C-A414-A7EF0B536601}"/>
                </a:ext>
              </a:extLst>
            </p:cNvPr>
            <p:cNvSpPr txBox="1"/>
            <p:nvPr/>
          </p:nvSpPr>
          <p:spPr>
            <a:xfrm>
              <a:off x="3465418" y="6126814"/>
              <a:ext cx="53368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OFF PEAK                                               PEAK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9AA9A320-45AD-56B3-C122-A3EDC4C91C21}"/>
              </a:ext>
            </a:extLst>
          </p:cNvPr>
          <p:cNvSpPr txBox="1">
            <a:spLocks/>
          </p:cNvSpPr>
          <p:nvPr/>
        </p:nvSpPr>
        <p:spPr>
          <a:xfrm>
            <a:off x="914400" y="1179619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Grid Benefits</a:t>
            </a:r>
          </a:p>
        </p:txBody>
      </p:sp>
    </p:spTree>
    <p:extLst>
      <p:ext uri="{BB962C8B-B14F-4D97-AF65-F5344CB8AC3E}">
        <p14:creationId xmlns:p14="http://schemas.microsoft.com/office/powerpoint/2010/main" val="21586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F5D3A33-DC65-43CD-9FD3-85EFFB115D72}"/>
              </a:ext>
            </a:extLst>
          </p:cNvPr>
          <p:cNvSpPr/>
          <p:nvPr/>
        </p:nvSpPr>
        <p:spPr>
          <a:xfrm>
            <a:off x="5215651" y="4767117"/>
            <a:ext cx="2385714" cy="14620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6306" y="3543800"/>
            <a:ext cx="1752600" cy="10207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Flywheel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842" y="3220985"/>
            <a:ext cx="1818254" cy="1343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947" y="3226757"/>
            <a:ext cx="1719218" cy="13408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947" y="1912257"/>
            <a:ext cx="1719218" cy="11555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6842" y="1889844"/>
            <a:ext cx="1820331" cy="11555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9885" y="4746417"/>
            <a:ext cx="1208824" cy="1455717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35377" y="3707486"/>
            <a:ext cx="2895600" cy="1020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Compressed Air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06777" y="1991765"/>
            <a:ext cx="31242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Pumped Hydro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186306" y="1979637"/>
            <a:ext cx="154998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Battery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06777" y="5042932"/>
            <a:ext cx="2624865" cy="1020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Thermal Energy Storage (TES)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 Unicode MS" pitchFamily="34" charset="-128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265" y="4885595"/>
            <a:ext cx="2237675" cy="134357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684507" y="6164926"/>
            <a:ext cx="1271049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Chilled Water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35998" y="6164926"/>
            <a:ext cx="1196536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Ice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DE48360-DC49-5E71-6F44-FE320D555326}"/>
              </a:ext>
            </a:extLst>
          </p:cNvPr>
          <p:cNvSpPr/>
          <p:nvPr/>
        </p:nvSpPr>
        <p:spPr>
          <a:xfrm>
            <a:off x="683298" y="4934237"/>
            <a:ext cx="2772457" cy="117870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5B65029-9FAE-6D21-1FA7-D806985DE080}"/>
              </a:ext>
            </a:extLst>
          </p:cNvPr>
          <p:cNvSpPr txBox="1">
            <a:spLocks/>
          </p:cNvSpPr>
          <p:nvPr/>
        </p:nvSpPr>
        <p:spPr>
          <a:xfrm>
            <a:off x="914400" y="106756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AA180"/>
                </a:solidFill>
                <a:effectLst/>
                <a:uLnTx/>
                <a:uFillTx/>
                <a:latin typeface="Grandview Display"/>
                <a:ea typeface="+mj-ea"/>
                <a:cs typeface="+mj-cs"/>
              </a:rPr>
              <a:t>Energy Storage Technologies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ACE06E-BB60-EE8D-FB24-560DADB6FABF}"/>
              </a:ext>
            </a:extLst>
          </p:cNvPr>
          <p:cNvSpPr/>
          <p:nvPr/>
        </p:nvSpPr>
        <p:spPr>
          <a:xfrm>
            <a:off x="8009823" y="4767117"/>
            <a:ext cx="1624106" cy="14620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8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86BBED2-F477-5899-4575-3E4D3FFC730C}"/>
              </a:ext>
            </a:extLst>
          </p:cNvPr>
          <p:cNvSpPr txBox="1">
            <a:spLocks/>
          </p:cNvSpPr>
          <p:nvPr/>
        </p:nvSpPr>
        <p:spPr>
          <a:xfrm>
            <a:off x="7821312" y="6164926"/>
            <a:ext cx="2080422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High-temperature Brick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5ED8A0C6-4C33-3820-4FA2-2683F57B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898" y="4780822"/>
            <a:ext cx="1334320" cy="143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Data 1">
            <a:extLst>
              <a:ext uri="{FF2B5EF4-FFF2-40B4-BE49-F238E27FC236}">
                <a16:creationId xmlns:a16="http://schemas.microsoft.com/office/drawing/2014/main" id="{6F4071DB-47FE-9E6D-21DA-77480E14EE96}"/>
              </a:ext>
            </a:extLst>
          </p:cNvPr>
          <p:cNvSpPr/>
          <p:nvPr/>
        </p:nvSpPr>
        <p:spPr>
          <a:xfrm rot="770058" flipH="1">
            <a:off x="8725885" y="5915834"/>
            <a:ext cx="141627" cy="67681"/>
          </a:xfrm>
          <a:prstGeom prst="flowChartInputOutp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33AF16-FDA6-42FF-A016-9927FB1222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5998" y="4979011"/>
            <a:ext cx="152400" cy="85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A762A-EF50-4A6B-A722-91E56B2B70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5166" y="5780250"/>
            <a:ext cx="99997" cy="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5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9" name="Rectangle 3"/>
          <p:cNvSpPr>
            <a:spLocks noGrp="1" noChangeArrowheads="1"/>
          </p:cNvSpPr>
          <p:nvPr>
            <p:ph idx="1"/>
          </p:nvPr>
        </p:nvSpPr>
        <p:spPr>
          <a:xfrm>
            <a:off x="2926858" y="1904913"/>
            <a:ext cx="7912031" cy="49530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dirty="0"/>
              <a:t>Energy Storage             	      	   Useful         Capital Costs</a:t>
            </a:r>
          </a:p>
          <a:p>
            <a:pPr>
              <a:buNone/>
            </a:pPr>
            <a:r>
              <a:rPr lang="en-US" sz="1600" b="1" dirty="0"/>
              <a:t>    </a:t>
            </a:r>
            <a:r>
              <a:rPr lang="en-US" sz="1600" b="1" u="sng" dirty="0"/>
              <a:t>Technology</a:t>
            </a:r>
            <a:r>
              <a:rPr lang="en-US" sz="1600" b="1" dirty="0"/>
              <a:t>		</a:t>
            </a:r>
            <a:r>
              <a:rPr lang="en-US" sz="1600" b="1" u="sng" dirty="0"/>
              <a:t>Eff (%)</a:t>
            </a:r>
            <a:r>
              <a:rPr lang="en-US" sz="1600" b="1" dirty="0"/>
              <a:t>       </a:t>
            </a:r>
            <a:r>
              <a:rPr lang="en-US" sz="1600" b="1" u="sng" dirty="0"/>
              <a:t>Life (</a:t>
            </a:r>
            <a:r>
              <a:rPr lang="en-US" sz="1600" b="1" u="sng" dirty="0" err="1"/>
              <a:t>Yrs</a:t>
            </a:r>
            <a:r>
              <a:rPr lang="en-US" sz="1600" b="1" u="sng" dirty="0"/>
              <a:t>)</a:t>
            </a:r>
            <a:r>
              <a:rPr lang="en-US" sz="1600" b="1" dirty="0"/>
              <a:t>          </a:t>
            </a:r>
            <a:r>
              <a:rPr lang="en-US" sz="1600" b="1" u="sng" dirty="0"/>
              <a:t>($/kWh)</a:t>
            </a:r>
          </a:p>
          <a:p>
            <a:pPr>
              <a:buNone/>
            </a:pPr>
            <a:r>
              <a:rPr lang="en-US" sz="1600" dirty="0"/>
              <a:t>Pumped Hydro		   80   	       &gt;25                    165</a:t>
            </a:r>
          </a:p>
          <a:p>
            <a:pPr>
              <a:buNone/>
            </a:pPr>
            <a:r>
              <a:rPr lang="en-US" sz="1600" dirty="0"/>
              <a:t>Na-S Batteries		   75	         14	                907</a:t>
            </a:r>
          </a:p>
          <a:p>
            <a:pPr>
              <a:buNone/>
            </a:pPr>
            <a:r>
              <a:rPr lang="en-US" sz="1600" dirty="0"/>
              <a:t>Lead-Acid Batteries		   72   	           3                    549</a:t>
            </a:r>
          </a:p>
          <a:p>
            <a:pPr>
              <a:buNone/>
            </a:pPr>
            <a:r>
              <a:rPr lang="en-US" sz="1600" dirty="0"/>
              <a:t>Li-Ion Batteries		   86   	         10  	                469	</a:t>
            </a:r>
          </a:p>
          <a:p>
            <a:pPr>
              <a:buNone/>
            </a:pPr>
            <a:r>
              <a:rPr lang="en-US" sz="1600" dirty="0"/>
              <a:t>Flywheels		   	   86	        &gt;20	              11,520</a:t>
            </a:r>
          </a:p>
          <a:p>
            <a:pPr>
              <a:buNone/>
            </a:pPr>
            <a:r>
              <a:rPr lang="en-US" sz="1600" dirty="0"/>
              <a:t>Compressed Air		   52    	         25   	                 105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Thermal Storage (TES)            93 - 100+  	       &gt;50                30 - 500</a:t>
            </a:r>
          </a:p>
          <a:p>
            <a:pPr algn="ctr">
              <a:buNone/>
            </a:pPr>
            <a:r>
              <a:rPr lang="en-US" sz="1600" i="1" dirty="0"/>
              <a:t> </a:t>
            </a:r>
          </a:p>
          <a:p>
            <a:pPr algn="ctr">
              <a:buNone/>
            </a:pPr>
            <a:endParaRPr lang="en-US" sz="1600" i="1" dirty="0"/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ECE6EEC1-A0CD-4233-AD5E-DCB7A7A8A5EF}"/>
              </a:ext>
            </a:extLst>
          </p:cNvPr>
          <p:cNvSpPr/>
          <p:nvPr/>
        </p:nvSpPr>
        <p:spPr>
          <a:xfrm>
            <a:off x="2415988" y="2894120"/>
            <a:ext cx="381000" cy="220166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6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9E922-57AA-4908-BCFB-2B6028360680}"/>
              </a:ext>
            </a:extLst>
          </p:cNvPr>
          <p:cNvSpPr txBox="1"/>
          <p:nvPr/>
        </p:nvSpPr>
        <p:spPr>
          <a:xfrm>
            <a:off x="1428526" y="3382561"/>
            <a:ext cx="9330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ea typeface="Arial Unicode MS" panose="020B0604020202020204"/>
              </a:rPr>
              <a:t>Per DOE Report July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6802A9-4FCD-2CBE-D56F-91F65B5C9EEB}"/>
              </a:ext>
            </a:extLst>
          </p:cNvPr>
          <p:cNvSpPr/>
          <p:nvPr/>
        </p:nvSpPr>
        <p:spPr>
          <a:xfrm>
            <a:off x="2724346" y="5600735"/>
            <a:ext cx="6540796" cy="481749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F82AC9-CEBA-A1F4-8E4E-4FB2392E22D5}"/>
              </a:ext>
            </a:extLst>
          </p:cNvPr>
          <p:cNvSpPr txBox="1">
            <a:spLocks/>
          </p:cNvSpPr>
          <p:nvPr/>
        </p:nvSpPr>
        <p:spPr>
          <a:xfrm>
            <a:off x="914400" y="106756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Comparison of Grid Scale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1036310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774" y="203332"/>
            <a:ext cx="9876451" cy="4880297"/>
          </a:xfrm>
          <a:ln>
            <a:noFill/>
          </a:ln>
        </p:spPr>
        <p:txBody>
          <a:bodyPr>
            <a:noAutofit/>
          </a:bodyPr>
          <a:lstStyle/>
          <a:p>
            <a:pPr algn="ctr"/>
            <a:br>
              <a:rPr lang="en-US" sz="2800" dirty="0"/>
            </a:br>
            <a:r>
              <a:rPr lang="en-US" sz="3600" dirty="0"/>
              <a:t> As more intermittent renewable power</a:t>
            </a:r>
            <a:br>
              <a:rPr lang="en-US" sz="3600" dirty="0"/>
            </a:br>
            <a:r>
              <a:rPr lang="en-US" sz="3600" dirty="0"/>
              <a:t>(wind and solar) is added to the </a:t>
            </a:r>
            <a:r>
              <a:rPr lang="en-US" sz="3600"/>
              <a:t>electric grid…</a:t>
            </a:r>
            <a:br>
              <a:rPr lang="en-US" sz="36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3200"/>
            </a:br>
            <a:r>
              <a:rPr lang="en-US" sz="3200"/>
              <a:t>…more </a:t>
            </a:r>
            <a:r>
              <a:rPr lang="en-US" sz="3200" dirty="0"/>
              <a:t>energy storage will be required to manage the imbalances between the supply and demand </a:t>
            </a:r>
            <a:r>
              <a:rPr lang="en-US" sz="3200"/>
              <a:t>of electricity.</a:t>
            </a:r>
            <a:endParaRPr lang="en-US" sz="3200" dirty="0">
              <a:cs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364" y="1781666"/>
            <a:ext cx="4430949" cy="2948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688" y="1781666"/>
            <a:ext cx="4430949" cy="29485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7952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C8EE-6C30-AA75-B6B6-CF8EB50D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Economic Benefits for Owners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16F3C-C84A-F0C4-66CB-4640926E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510" y="2183298"/>
            <a:ext cx="8852707" cy="409487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/>
              <a:t>Reduce Energy Costs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Permanently reduce peak electric demand (kW)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Reduce time-of-use consumption costs (kWh)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Reduce peak electric consumption (by operating during cooler ambient conditions)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Utilize a more beneficial electric rate structure</a:t>
            </a: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/>
              <a:t>Avoid Capital Costs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Instead of adding more refrigeration equipment – add a TES system instead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dirty="0"/>
              <a:t>Instead of replacing an existing chiller – add a TES system instead</a:t>
            </a: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/>
              <a:t>Manage Thermal Imbalances </a:t>
            </a:r>
            <a:r>
              <a:rPr lang="en-US" dirty="0"/>
              <a:t>– store cold or hot water from a geothermal system, or capture waste heat from a combined heat and power system for later use</a:t>
            </a:r>
            <a:br>
              <a:rPr lang="en-US" dirty="0"/>
            </a:b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/>
              <a:t>Provide Resiliency </a:t>
            </a:r>
            <a:r>
              <a:rPr lang="en-US" dirty="0"/>
              <a:t>– utilize the TES system as a backup for mission critical operations</a:t>
            </a:r>
          </a:p>
        </p:txBody>
      </p:sp>
    </p:spTree>
    <p:extLst>
      <p:ext uri="{BB962C8B-B14F-4D97-AF65-F5344CB8AC3E}">
        <p14:creationId xmlns:p14="http://schemas.microsoft.com/office/powerpoint/2010/main" val="2180160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8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87"/>
          <p:cNvSpPr txBox="1"/>
          <p:nvPr/>
        </p:nvSpPr>
        <p:spPr>
          <a:xfrm>
            <a:off x="520700" y="1889050"/>
            <a:ext cx="6154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BD2327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Buildings consume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BD2327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74% of electricity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BD2327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39% of Carbon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2" name="Google Shape;342;p87"/>
          <p:cNvGrpSpPr/>
          <p:nvPr/>
        </p:nvGrpSpPr>
        <p:grpSpPr>
          <a:xfrm>
            <a:off x="6742125" y="1267625"/>
            <a:ext cx="4811700" cy="4788900"/>
            <a:chOff x="6742125" y="658025"/>
            <a:chExt cx="4811700" cy="4788900"/>
          </a:xfrm>
        </p:grpSpPr>
        <p:pic>
          <p:nvPicPr>
            <p:cNvPr id="343" name="Google Shape;343;p87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742125" y="658025"/>
              <a:ext cx="4811700" cy="4788900"/>
            </a:xfrm>
            <a:prstGeom prst="ellipse">
              <a:avLst/>
            </a:prstGeom>
            <a:noFill/>
            <a:ln>
              <a:noFill/>
            </a:ln>
          </p:spPr>
        </p:pic>
        <p:grpSp>
          <p:nvGrpSpPr>
            <p:cNvPr id="344" name="Google Shape;344;p87"/>
            <p:cNvGrpSpPr/>
            <p:nvPr/>
          </p:nvGrpSpPr>
          <p:grpSpPr>
            <a:xfrm>
              <a:off x="7070525" y="982386"/>
              <a:ext cx="4094875" cy="4094985"/>
              <a:chOff x="6689845" y="783403"/>
              <a:chExt cx="5012700" cy="4697700"/>
            </a:xfrm>
          </p:grpSpPr>
          <p:sp>
            <p:nvSpPr>
              <p:cNvPr id="345" name="Google Shape;345;p87"/>
              <p:cNvSpPr/>
              <p:nvPr/>
            </p:nvSpPr>
            <p:spPr>
              <a:xfrm>
                <a:off x="7085845" y="1195940"/>
                <a:ext cx="4220700" cy="3872700"/>
              </a:xfrm>
              <a:prstGeom prst="ellipse">
                <a:avLst/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87"/>
              <p:cNvSpPr/>
              <p:nvPr/>
            </p:nvSpPr>
            <p:spPr>
              <a:xfrm rot="5400000">
                <a:off x="6847345" y="625903"/>
                <a:ext cx="4697700" cy="5012700"/>
              </a:xfrm>
              <a:prstGeom prst="blockArc">
                <a:avLst>
                  <a:gd name="adj1" fmla="val 10659210"/>
                  <a:gd name="adj2" fmla="val 4365009"/>
                  <a:gd name="adj3" fmla="val 19651"/>
                </a:avLst>
              </a:prstGeom>
              <a:solidFill>
                <a:srgbClr val="FFFFFF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87"/>
              <p:cNvSpPr/>
              <p:nvPr/>
            </p:nvSpPr>
            <p:spPr>
              <a:xfrm rot="5400000">
                <a:off x="6847345" y="625903"/>
                <a:ext cx="4697700" cy="5012700"/>
              </a:xfrm>
              <a:prstGeom prst="blockArc">
                <a:avLst>
                  <a:gd name="adj1" fmla="val 10659210"/>
                  <a:gd name="adj2" fmla="val 18789020"/>
                  <a:gd name="adj3" fmla="val 19371"/>
                </a:avLst>
              </a:prstGeom>
              <a:solidFill>
                <a:srgbClr val="FFFFFF">
                  <a:alpha val="4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  <a:tabLst/>
                  <a:defRPr/>
                </a:pPr>
                <a:endParaRPr kumimoji="0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8" name="Google Shape;348;p87"/>
            <p:cNvSpPr txBox="1"/>
            <p:nvPr/>
          </p:nvSpPr>
          <p:spPr>
            <a:xfrm>
              <a:off x="7411094" y="2173819"/>
              <a:ext cx="3458100" cy="18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of which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Air Conditioning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at peak hours accounts for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30-70%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of total consumption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  <a:tabLst/>
                <a:defRPr/>
              </a:pPr>
              <a:endParaRPr kumimoji="0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49" name="Google Shape;349;p8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Arial"/>
                <a:buNone/>
                <a:tabLst/>
                <a:defRPr/>
              </a:pPr>
              <a:t>15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8"/>
          <p:cNvSpPr/>
          <p:nvPr/>
        </p:nvSpPr>
        <p:spPr>
          <a:xfrm>
            <a:off x="8912881" y="3822600"/>
            <a:ext cx="121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tabLst/>
              <a:defRPr/>
            </a:pP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D8283E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55" name="Google Shape;355;p88"/>
          <p:cNvCxnSpPr/>
          <p:nvPr/>
        </p:nvCxnSpPr>
        <p:spPr>
          <a:xfrm>
            <a:off x="947275" y="1446875"/>
            <a:ext cx="0" cy="11031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88"/>
          <p:cNvCxnSpPr/>
          <p:nvPr/>
        </p:nvCxnSpPr>
        <p:spPr>
          <a:xfrm>
            <a:off x="953750" y="2543375"/>
            <a:ext cx="1647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7" name="Google Shape;357;p88"/>
          <p:cNvCxnSpPr/>
          <p:nvPr/>
        </p:nvCxnSpPr>
        <p:spPr>
          <a:xfrm>
            <a:off x="2978075" y="2543375"/>
            <a:ext cx="895500" cy="493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8" name="Google Shape;358;p88"/>
          <p:cNvCxnSpPr/>
          <p:nvPr/>
        </p:nvCxnSpPr>
        <p:spPr>
          <a:xfrm>
            <a:off x="3769625" y="3042950"/>
            <a:ext cx="4152300" cy="6552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9" name="Google Shape;359;p88"/>
          <p:cNvSpPr/>
          <p:nvPr/>
        </p:nvSpPr>
        <p:spPr>
          <a:xfrm>
            <a:off x="344500" y="913057"/>
            <a:ext cx="1210813" cy="550523"/>
          </a:xfrm>
          <a:custGeom>
            <a:avLst/>
            <a:gdLst/>
            <a:ahLst/>
            <a:cxnLst/>
            <a:rect l="l" t="t" r="r" b="b"/>
            <a:pathLst>
              <a:path w="42910" h="19510" extrusionOk="0">
                <a:moveTo>
                  <a:pt x="40649" y="1646"/>
                </a:moveTo>
                <a:cubicBezTo>
                  <a:pt x="26986" y="-1080"/>
                  <a:pt x="-2123" y="-1716"/>
                  <a:pt x="163" y="12027"/>
                </a:cubicBezTo>
                <a:cubicBezTo>
                  <a:pt x="1241" y="18509"/>
                  <a:pt x="12045" y="18441"/>
                  <a:pt x="18589" y="19035"/>
                </a:cubicBezTo>
                <a:cubicBezTo>
                  <a:pt x="26780" y="19778"/>
                  <a:pt x="39577" y="20507"/>
                  <a:pt x="42465" y="12806"/>
                </a:cubicBezTo>
                <a:cubicBezTo>
                  <a:pt x="43813" y="9211"/>
                  <a:pt x="41487" y="3883"/>
                  <a:pt x="38053" y="2165"/>
                </a:cubicBezTo>
                <a:cubicBezTo>
                  <a:pt x="30384" y="-1671"/>
                  <a:pt x="20935" y="868"/>
                  <a:pt x="12360" y="868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60" name="Google Shape;360;p8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75" y="916612"/>
            <a:ext cx="6918774" cy="490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8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1920" y="117900"/>
            <a:ext cx="3993754" cy="57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88"/>
          <p:cNvSpPr/>
          <p:nvPr/>
        </p:nvSpPr>
        <p:spPr>
          <a:xfrm>
            <a:off x="2576800" y="2648581"/>
            <a:ext cx="882000" cy="596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63" name="Google Shape;363;p88"/>
          <p:cNvCxnSpPr>
            <a:stCxn id="362" idx="6"/>
            <a:endCxn id="364" idx="2"/>
          </p:cNvCxnSpPr>
          <p:nvPr/>
        </p:nvCxnSpPr>
        <p:spPr>
          <a:xfrm rot="10800000" flipH="1">
            <a:off x="3458800" y="2866231"/>
            <a:ext cx="5888400" cy="80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64" name="Google Shape;364;p88"/>
          <p:cNvSpPr/>
          <p:nvPr/>
        </p:nvSpPr>
        <p:spPr>
          <a:xfrm>
            <a:off x="9347142" y="2568130"/>
            <a:ext cx="2210100" cy="596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88"/>
          <p:cNvSpPr/>
          <p:nvPr/>
        </p:nvSpPr>
        <p:spPr>
          <a:xfrm>
            <a:off x="0" y="-19850"/>
            <a:ext cx="3184768" cy="472261"/>
          </a:xfrm>
          <a:custGeom>
            <a:avLst/>
            <a:gdLst/>
            <a:ahLst/>
            <a:cxnLst/>
            <a:rect l="l" t="t" r="r" b="b"/>
            <a:pathLst>
              <a:path w="2642961" h="430306" extrusionOk="0">
                <a:moveTo>
                  <a:pt x="0" y="0"/>
                </a:moveTo>
                <a:lnTo>
                  <a:pt x="2563586" y="0"/>
                </a:lnTo>
                <a:lnTo>
                  <a:pt x="2642961" y="430306"/>
                </a:lnTo>
                <a:lnTo>
                  <a:pt x="9077" y="421229"/>
                </a:lnTo>
                <a:lnTo>
                  <a:pt x="0" y="0"/>
                </a:lnTo>
                <a:close/>
              </a:path>
            </a:pathLst>
          </a:custGeom>
          <a:solidFill>
            <a:srgbClr val="BD2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88"/>
          <p:cNvSpPr txBox="1"/>
          <p:nvPr/>
        </p:nvSpPr>
        <p:spPr>
          <a:xfrm>
            <a:off x="-16925" y="-14575"/>
            <a:ext cx="462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Load is driven by temperature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89" descr="LEED - Wikipedia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78" y="-7150"/>
            <a:ext cx="6209004" cy="596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8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Arial"/>
                <a:buNone/>
                <a:tabLst/>
                <a:defRPr/>
              </a:pPr>
              <a:t>17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74" name="Google Shape;374;p8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1000" y="0"/>
            <a:ext cx="6410998" cy="5962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89"/>
          <p:cNvSpPr txBox="1"/>
          <p:nvPr/>
        </p:nvSpPr>
        <p:spPr>
          <a:xfrm>
            <a:off x="6048296" y="463760"/>
            <a:ext cx="36006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Free-up capacity to charge more EVs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6" name="Google Shape;376;p8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1398" y="4994546"/>
            <a:ext cx="847190" cy="7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89"/>
          <p:cNvSpPr/>
          <p:nvPr/>
        </p:nvSpPr>
        <p:spPr>
          <a:xfrm rot="655490">
            <a:off x="7621767" y="2760134"/>
            <a:ext cx="3072484" cy="3120730"/>
          </a:xfrm>
          <a:prstGeom prst="arc">
            <a:avLst>
              <a:gd name="adj1" fmla="val 13435809"/>
              <a:gd name="adj2" fmla="val 1915836"/>
            </a:avLst>
          </a:prstGeom>
          <a:noFill/>
          <a:ln w="12700" cap="flat" cmpd="sng">
            <a:solidFill>
              <a:schemeClr val="lt1"/>
            </a:solidFill>
            <a:prstDash val="dot"/>
            <a:round/>
            <a:headEnd type="none" w="sm" len="sm"/>
            <a:tailEnd type="triangl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89"/>
          <p:cNvSpPr txBox="1"/>
          <p:nvPr/>
        </p:nvSpPr>
        <p:spPr>
          <a:xfrm>
            <a:off x="8003291" y="3483350"/>
            <a:ext cx="24453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+40% capacity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89"/>
          <p:cNvSpPr/>
          <p:nvPr/>
        </p:nvSpPr>
        <p:spPr>
          <a:xfrm>
            <a:off x="-32100" y="4758475"/>
            <a:ext cx="5813100" cy="119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8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76" y="4869650"/>
            <a:ext cx="2820525" cy="9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89"/>
          <p:cNvSpPr txBox="1"/>
          <p:nvPr/>
        </p:nvSpPr>
        <p:spPr>
          <a:xfrm>
            <a:off x="3675156" y="4772606"/>
            <a:ext cx="18099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Up to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89"/>
          <p:cNvSpPr txBox="1"/>
          <p:nvPr/>
        </p:nvSpPr>
        <p:spPr>
          <a:xfrm>
            <a:off x="3552150" y="5687050"/>
            <a:ext cx="2055900" cy="2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LEED points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3" name="Google Shape;383;p89"/>
          <p:cNvSpPr txBox="1"/>
          <p:nvPr/>
        </p:nvSpPr>
        <p:spPr>
          <a:xfrm>
            <a:off x="3675156" y="5026755"/>
            <a:ext cx="18099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20</a:t>
            </a:r>
            <a:endParaRPr kumimoji="0" sz="6000" b="1" i="0" u="none" strike="noStrike" kern="0" cap="none" spc="0" normalizeH="0" baseline="0" noProof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4" name="Google Shape;384;p89"/>
          <p:cNvSpPr/>
          <p:nvPr/>
        </p:nvSpPr>
        <p:spPr>
          <a:xfrm>
            <a:off x="-10547" y="-19783"/>
            <a:ext cx="2785447" cy="474274"/>
          </a:xfrm>
          <a:custGeom>
            <a:avLst/>
            <a:gdLst/>
            <a:ahLst/>
            <a:cxnLst/>
            <a:rect l="l" t="t" r="r" b="b"/>
            <a:pathLst>
              <a:path w="2292549" h="433127" extrusionOk="0">
                <a:moveTo>
                  <a:pt x="0" y="0"/>
                </a:moveTo>
                <a:lnTo>
                  <a:pt x="2213174" y="0"/>
                </a:lnTo>
                <a:lnTo>
                  <a:pt x="2292549" y="430306"/>
                </a:lnTo>
                <a:lnTo>
                  <a:pt x="1896" y="433127"/>
                </a:lnTo>
                <a:lnTo>
                  <a:pt x="0" y="0"/>
                </a:lnTo>
                <a:close/>
              </a:path>
            </a:pathLst>
          </a:custGeom>
          <a:solidFill>
            <a:srgbClr val="BD2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89"/>
          <p:cNvSpPr txBox="1"/>
          <p:nvPr/>
        </p:nvSpPr>
        <p:spPr>
          <a:xfrm>
            <a:off x="109798" y="-29300"/>
            <a:ext cx="26673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CUSTOMER BENEFITS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1edc8b2f512_0_500"/>
          <p:cNvSpPr/>
          <p:nvPr/>
        </p:nvSpPr>
        <p:spPr>
          <a:xfrm>
            <a:off x="-1" y="0"/>
            <a:ext cx="12192000" cy="6875700"/>
          </a:xfrm>
          <a:prstGeom prst="rect">
            <a:avLst/>
          </a:prstGeom>
          <a:solidFill>
            <a:srgbClr val="BD2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g1edc8b2f512_0_500"/>
          <p:cNvSpPr txBox="1"/>
          <p:nvPr/>
        </p:nvSpPr>
        <p:spPr>
          <a:xfrm>
            <a:off x="382734" y="445579"/>
            <a:ext cx="78042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Arial"/>
                <a:cs typeface="Arial"/>
              </a:rPr>
              <a:t>MODULAR ICE BATTERIES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/>
              <a:ea typeface="Arial"/>
              <a:cs typeface="Arial"/>
            </a:endParaRPr>
          </a:p>
        </p:txBody>
      </p:sp>
      <p:sp>
        <p:nvSpPr>
          <p:cNvPr id="845" name="Google Shape;845;g1edc8b2f512_0_500"/>
          <p:cNvSpPr/>
          <p:nvPr/>
        </p:nvSpPr>
        <p:spPr>
          <a:xfrm>
            <a:off x="8310525" y="3782674"/>
            <a:ext cx="3622500" cy="2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Finally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Safe, sustainable, modular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energy storage for pairing with chilled water systems.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" name="Google Shape;844;g1edc8b2f512_0_50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27A7DBF-533F-E8B7-0EB3-D2CE1263E6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00" b="-800"/>
          <a:stretch/>
        </p:blipFill>
        <p:spPr>
          <a:xfrm>
            <a:off x="778124" y="1526771"/>
            <a:ext cx="10026226" cy="340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picture containing car&#10;&#10;Description automatically generated">
            <a:extLst>
              <a:ext uri="{FF2B5EF4-FFF2-40B4-BE49-F238E27FC236}">
                <a16:creationId xmlns:a16="http://schemas.microsoft.com/office/drawing/2014/main" id="{A12CCDB7-3B05-02C4-4BFA-8983CB560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47" t="46988" r="55814" b="37904"/>
          <a:stretch/>
        </p:blipFill>
        <p:spPr>
          <a:xfrm rot="20640000">
            <a:off x="4034507" y="3329764"/>
            <a:ext cx="1580554" cy="5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08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9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9300" y="-88906"/>
            <a:ext cx="12711302" cy="715010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91"/>
          <p:cNvSpPr txBox="1"/>
          <p:nvPr/>
        </p:nvSpPr>
        <p:spPr>
          <a:xfrm>
            <a:off x="5749533" y="-317933"/>
            <a:ext cx="6694500" cy="16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Encapsulated ICE</a:t>
            </a:r>
            <a:endParaRPr kumimoji="0" sz="4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p91">
            <a:hlinkClick r:id="rId4"/>
          </p:cNvPr>
          <p:cNvSpPr/>
          <p:nvPr/>
        </p:nvSpPr>
        <p:spPr>
          <a:xfrm>
            <a:off x="9391376" y="1404900"/>
            <a:ext cx="2011200" cy="430800"/>
          </a:xfrm>
          <a:prstGeom prst="roundRect">
            <a:avLst>
              <a:gd name="adj" fmla="val 50000"/>
            </a:avLst>
          </a:prstGeom>
          <a:solidFill>
            <a:srgbClr val="BD2327"/>
          </a:solidFill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See it in Action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91">
            <a:hlinkClick r:id="rId5"/>
          </p:cNvPr>
          <p:cNvSpPr/>
          <p:nvPr/>
        </p:nvSpPr>
        <p:spPr>
          <a:xfrm rot="5400000">
            <a:off x="11557600" y="1512975"/>
            <a:ext cx="352500" cy="2349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91">
            <a:hlinkClick r:id="rId6"/>
          </p:cNvPr>
          <p:cNvSpPr txBox="1"/>
          <p:nvPr/>
        </p:nvSpPr>
        <p:spPr>
          <a:xfrm>
            <a:off x="10828600" y="1933425"/>
            <a:ext cx="102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Nucleation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4289-C4D4-4F88-B9F1-E093AE58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During this session, the panel will discuss the latest innovations in thermal energy storage, incentives included in the Inflation Reduction Act of 2022, the economic and carbon-reduction benefits to end-users, as well as the benefits to the grid. </a:t>
            </a:r>
            <a:endParaRPr lang="en-U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BD4C0-B695-4043-9A15-71F30177B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674629"/>
            <a:ext cx="10363200" cy="32672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Moderator:</a:t>
            </a:r>
            <a:r>
              <a:rPr lang="en-US" sz="2800" b="1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  </a:t>
            </a:r>
            <a:endParaRPr lang="en-US" sz="28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</a:rPr>
              <a:t>Samantha Slater,</a:t>
            </a:r>
            <a:r>
              <a:rPr lang="en-US" sz="28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</a:rPr>
              <a:t> </a:t>
            </a:r>
            <a:r>
              <a:rPr lang="en-US" sz="2800" b="1" dirty="0">
                <a:solidFill>
                  <a:srgbClr val="0070C0"/>
                </a:solidFill>
                <a:latin typeface="+mj-lt"/>
                <a:ea typeface="+mn-lt"/>
                <a:cs typeface="+mn-lt"/>
              </a:rPr>
              <a:t>Air-Conditioning, Heating, and Refrigeration Institute 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rgbClr val="0070C0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S</a:t>
            </a:r>
            <a:r>
              <a:rPr lang="en-US" sz="28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</a:rPr>
              <a:t>peakers:</a:t>
            </a:r>
            <a:r>
              <a:rPr lang="en-US" sz="2800" b="1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  </a:t>
            </a: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</a:rPr>
              <a:t>Boaz Ur, Nostromo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</a:rPr>
              <a:t>James Marker, Thule Energy Storage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</a:rPr>
              <a:t>Richard Mullen, EVAPCO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</a:rPr>
              <a:t>Paul Steffes, Steffes Corporation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</a:rPr>
              <a:t>Tom Vega, Baltimore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</a:rPr>
              <a:t>Aircoil</a:t>
            </a:r>
            <a:r>
              <a:rPr lang="en-US" sz="2800" b="1" dirty="0">
                <a:solidFill>
                  <a:srgbClr val="0070C0"/>
                </a:solidFill>
                <a:effectLst/>
                <a:latin typeface="+mj-lt"/>
                <a:ea typeface="Calibri" panose="020F0502020204030204" pitchFamily="34" charset="0"/>
              </a:rPr>
              <a:t> Company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chemeClr val="accent1"/>
              </a:solidFill>
              <a:effectLst/>
              <a:ea typeface="Calibri" panose="020F050202020403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endParaRPr lang="en-US" sz="1500" dirty="0">
              <a:solidFill>
                <a:srgbClr val="AAA18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85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9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3750" y="0"/>
            <a:ext cx="4727951" cy="583127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94"/>
          <p:cNvSpPr/>
          <p:nvPr/>
        </p:nvSpPr>
        <p:spPr>
          <a:xfrm>
            <a:off x="-10547" y="-19783"/>
            <a:ext cx="2510341" cy="474274"/>
          </a:xfrm>
          <a:custGeom>
            <a:avLst/>
            <a:gdLst/>
            <a:ahLst/>
            <a:cxnLst/>
            <a:rect l="l" t="t" r="r" b="b"/>
            <a:pathLst>
              <a:path w="2292549" h="433127" extrusionOk="0">
                <a:moveTo>
                  <a:pt x="0" y="0"/>
                </a:moveTo>
                <a:lnTo>
                  <a:pt x="2213174" y="0"/>
                </a:lnTo>
                <a:lnTo>
                  <a:pt x="2292549" y="430306"/>
                </a:lnTo>
                <a:lnTo>
                  <a:pt x="1896" y="433127"/>
                </a:lnTo>
                <a:lnTo>
                  <a:pt x="0" y="0"/>
                </a:lnTo>
                <a:close/>
              </a:path>
            </a:pathLst>
          </a:custGeom>
          <a:solidFill>
            <a:srgbClr val="BD2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94"/>
          <p:cNvSpPr txBox="1"/>
          <p:nvPr/>
        </p:nvSpPr>
        <p:spPr>
          <a:xfrm>
            <a:off x="109798" y="-19784"/>
            <a:ext cx="22668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MULTIPLE MARKETS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66" name="Google Shape;466;p94"/>
          <p:cNvSpPr/>
          <p:nvPr/>
        </p:nvSpPr>
        <p:spPr>
          <a:xfrm>
            <a:off x="561995" y="3219004"/>
            <a:ext cx="1226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Offices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7" name="Google Shape;467;p94"/>
          <p:cNvSpPr/>
          <p:nvPr/>
        </p:nvSpPr>
        <p:spPr>
          <a:xfrm>
            <a:off x="2732924" y="3219000"/>
            <a:ext cx="642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Hotels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8" name="Google Shape;468;p94"/>
          <p:cNvSpPr/>
          <p:nvPr/>
        </p:nvSpPr>
        <p:spPr>
          <a:xfrm>
            <a:off x="5876151" y="5146975"/>
            <a:ext cx="1139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Data Centers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94"/>
          <p:cNvSpPr/>
          <p:nvPr/>
        </p:nvSpPr>
        <p:spPr>
          <a:xfrm>
            <a:off x="4293050" y="5137850"/>
            <a:ext cx="906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Education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0" name="Google Shape;470;p94"/>
          <p:cNvSpPr/>
          <p:nvPr/>
        </p:nvSpPr>
        <p:spPr>
          <a:xfrm>
            <a:off x="5912000" y="3219300"/>
            <a:ext cx="10638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Government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1" name="Google Shape;471;p94"/>
          <p:cNvSpPr/>
          <p:nvPr/>
        </p:nvSpPr>
        <p:spPr>
          <a:xfrm>
            <a:off x="2573887" y="5145449"/>
            <a:ext cx="100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Large Scale Retail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2" name="Google Shape;472;p94"/>
          <p:cNvSpPr/>
          <p:nvPr/>
        </p:nvSpPr>
        <p:spPr>
          <a:xfrm>
            <a:off x="736023" y="5146975"/>
            <a:ext cx="788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Hospitals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p94"/>
          <p:cNvSpPr/>
          <p:nvPr/>
        </p:nvSpPr>
        <p:spPr>
          <a:xfrm>
            <a:off x="4365975" y="3219300"/>
            <a:ext cx="719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Industry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4" name="Google Shape;474;p9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02" y="1902823"/>
            <a:ext cx="905975" cy="1137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9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8237" y="2221150"/>
            <a:ext cx="1348475" cy="7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94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7797" y="2252132"/>
            <a:ext cx="905975" cy="77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94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188" y="2083531"/>
            <a:ext cx="905975" cy="933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94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38" y="4128123"/>
            <a:ext cx="1139281" cy="83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94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491" y="4066327"/>
            <a:ext cx="1139282" cy="9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94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744" y="3922737"/>
            <a:ext cx="1023986" cy="1055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94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3386" y="4043121"/>
            <a:ext cx="1238670" cy="934632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9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33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Arial"/>
                <a:buNone/>
                <a:tabLst/>
                <a:defRPr/>
              </a:pPr>
              <a:t>20</a:t>
            </a:fld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3" name="Google Shape;483;p94"/>
          <p:cNvSpPr txBox="1"/>
          <p:nvPr/>
        </p:nvSpPr>
        <p:spPr>
          <a:xfrm>
            <a:off x="433300" y="5583875"/>
            <a:ext cx="3564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Source: Woods Mackenzie, McKinsey.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4" name="Google Shape;484;p94"/>
          <p:cNvSpPr txBox="1"/>
          <p:nvPr/>
        </p:nvSpPr>
        <p:spPr>
          <a:xfrm>
            <a:off x="382735" y="809291"/>
            <a:ext cx="6954900" cy="7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Versatile Applications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485" name="Google Shape;485;p94"/>
          <p:cNvSpPr/>
          <p:nvPr/>
        </p:nvSpPr>
        <p:spPr>
          <a:xfrm>
            <a:off x="2929021" y="5606250"/>
            <a:ext cx="4461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244,500 chiller-cooled buildings in USA (excl. industry and data centers).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94"/>
          <p:cNvSpPr/>
          <p:nvPr/>
        </p:nvSpPr>
        <p:spPr>
          <a:xfrm>
            <a:off x="8355882" y="2990611"/>
            <a:ext cx="1551300" cy="14793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94"/>
          <p:cNvSpPr/>
          <p:nvPr/>
        </p:nvSpPr>
        <p:spPr>
          <a:xfrm rot="5400000">
            <a:off x="8154135" y="2735201"/>
            <a:ext cx="2029200" cy="1996800"/>
          </a:xfrm>
          <a:prstGeom prst="blockArc">
            <a:avLst>
              <a:gd name="adj1" fmla="val 10800000"/>
              <a:gd name="adj2" fmla="val 173778"/>
              <a:gd name="adj3" fmla="val 27742"/>
            </a:avLst>
          </a:prstGeom>
          <a:solidFill>
            <a:srgbClr val="C124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94"/>
          <p:cNvSpPr txBox="1"/>
          <p:nvPr/>
        </p:nvSpPr>
        <p:spPr>
          <a:xfrm>
            <a:off x="8387253" y="3533243"/>
            <a:ext cx="148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C1242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50%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C1242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94"/>
          <p:cNvSpPr/>
          <p:nvPr/>
        </p:nvSpPr>
        <p:spPr>
          <a:xfrm>
            <a:off x="7891518" y="1800083"/>
            <a:ext cx="43452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Promote environmental justice</a:t>
            </a:r>
            <a:endParaRPr kumimoji="0" sz="1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94"/>
          <p:cNvSpPr txBox="1"/>
          <p:nvPr/>
        </p:nvSpPr>
        <p:spPr>
          <a:xfrm>
            <a:off x="8170333" y="4824383"/>
            <a:ext cx="2155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Power consumption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1" name="Google Shape;491;p94"/>
          <p:cNvSpPr txBox="1"/>
          <p:nvPr/>
        </p:nvSpPr>
        <p:spPr>
          <a:xfrm>
            <a:off x="10366467" y="4824400"/>
            <a:ext cx="1669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Storage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2" name="Google Shape;492;p94"/>
          <p:cNvSpPr/>
          <p:nvPr/>
        </p:nvSpPr>
        <p:spPr>
          <a:xfrm>
            <a:off x="10425480" y="2990611"/>
            <a:ext cx="1551300" cy="14793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94"/>
          <p:cNvSpPr/>
          <p:nvPr/>
        </p:nvSpPr>
        <p:spPr>
          <a:xfrm rot="5400000">
            <a:off x="10223734" y="2735201"/>
            <a:ext cx="2029200" cy="1996800"/>
          </a:xfrm>
          <a:prstGeom prst="blockArc">
            <a:avLst>
              <a:gd name="adj1" fmla="val 10800000"/>
              <a:gd name="adj2" fmla="val 11623554"/>
              <a:gd name="adj3" fmla="val 26406"/>
            </a:avLst>
          </a:prstGeom>
          <a:solidFill>
            <a:srgbClr val="C1242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94"/>
          <p:cNvSpPr txBox="1"/>
          <p:nvPr/>
        </p:nvSpPr>
        <p:spPr>
          <a:xfrm>
            <a:off x="8286475" y="275150"/>
            <a:ext cx="4345200" cy="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1242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C&amp;I To do their part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C1242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p94"/>
          <p:cNvSpPr txBox="1"/>
          <p:nvPr/>
        </p:nvSpPr>
        <p:spPr>
          <a:xfrm>
            <a:off x="10456851" y="3533243"/>
            <a:ext cx="148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srgbClr val="C12428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01%</a:t>
            </a:r>
            <a:endParaRPr kumimoji="0" sz="2100" b="1" i="0" u="none" strike="noStrike" kern="0" cap="none" spc="0" normalizeH="0" baseline="0" noProof="0">
              <a:ln>
                <a:noFill/>
              </a:ln>
              <a:solidFill>
                <a:srgbClr val="C1242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95"/>
          <p:cNvGrpSpPr/>
          <p:nvPr/>
        </p:nvGrpSpPr>
        <p:grpSpPr>
          <a:xfrm>
            <a:off x="2138258" y="6137286"/>
            <a:ext cx="9427982" cy="218827"/>
            <a:chOff x="1603693" y="4602964"/>
            <a:chExt cx="7070987" cy="164120"/>
          </a:xfrm>
        </p:grpSpPr>
        <p:pic>
          <p:nvPicPr>
            <p:cNvPr id="501" name="Google Shape;501;p95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3693" y="4602964"/>
              <a:ext cx="4198017" cy="164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95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7315" y="4693932"/>
              <a:ext cx="4317365" cy="731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3" name="Google Shape;503;p95"/>
          <p:cNvSpPr/>
          <p:nvPr/>
        </p:nvSpPr>
        <p:spPr>
          <a:xfrm>
            <a:off x="-53008" y="-19784"/>
            <a:ext cx="2894019" cy="471181"/>
          </a:xfrm>
          <a:custGeom>
            <a:avLst/>
            <a:gdLst/>
            <a:ahLst/>
            <a:cxnLst/>
            <a:rect l="l" t="t" r="r" b="b"/>
            <a:pathLst>
              <a:path w="2642961" h="430306" extrusionOk="0">
                <a:moveTo>
                  <a:pt x="0" y="0"/>
                </a:moveTo>
                <a:lnTo>
                  <a:pt x="2563586" y="0"/>
                </a:lnTo>
                <a:lnTo>
                  <a:pt x="2642961" y="430306"/>
                </a:lnTo>
                <a:lnTo>
                  <a:pt x="9077" y="421229"/>
                </a:lnTo>
                <a:lnTo>
                  <a:pt x="0" y="0"/>
                </a:lnTo>
                <a:close/>
              </a:path>
            </a:pathLst>
          </a:custGeom>
          <a:solidFill>
            <a:srgbClr val="BD2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95"/>
          <p:cNvSpPr txBox="1"/>
          <p:nvPr/>
        </p:nvSpPr>
        <p:spPr>
          <a:xfrm>
            <a:off x="374748" y="-19784"/>
            <a:ext cx="2544640" cy="522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GROWING GLOBALLY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95"/>
          <p:cNvSpPr/>
          <p:nvPr/>
        </p:nvSpPr>
        <p:spPr>
          <a:xfrm>
            <a:off x="733784" y="1085255"/>
            <a:ext cx="1949837" cy="2531514"/>
          </a:xfrm>
          <a:prstGeom prst="roundRect">
            <a:avLst>
              <a:gd name="adj" fmla="val 7521"/>
            </a:avLst>
          </a:prstGeom>
          <a:solidFill>
            <a:schemeClr val="lt1"/>
          </a:solidFill>
          <a:ln>
            <a:noFill/>
          </a:ln>
          <a:effectLst>
            <a:outerShdw blurRad="304800" dist="266700" dir="5400000" algn="t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95"/>
          <p:cNvSpPr txBox="1"/>
          <p:nvPr/>
        </p:nvSpPr>
        <p:spPr>
          <a:xfrm>
            <a:off x="838871" y="2267395"/>
            <a:ext cx="19107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2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ELECTRA M&amp;E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HVAC Integrator, Israel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Completed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7" name="Google Shape;507;p9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394" y="3057930"/>
            <a:ext cx="346518" cy="435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9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783" y="1085255"/>
            <a:ext cx="1950635" cy="1110343"/>
          </a:xfrm>
          <a:prstGeom prst="rect">
            <a:avLst/>
          </a:prstGeom>
          <a:solidFill>
            <a:srgbClr val="3A3838"/>
          </a:solidFill>
          <a:ln>
            <a:noFill/>
          </a:ln>
        </p:spPr>
      </p:pic>
      <p:sp>
        <p:nvSpPr>
          <p:cNvPr id="509" name="Google Shape;509;p95"/>
          <p:cNvSpPr/>
          <p:nvPr/>
        </p:nvSpPr>
        <p:spPr>
          <a:xfrm>
            <a:off x="1551882" y="3110291"/>
            <a:ext cx="107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200 kWh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95"/>
          <p:cNvSpPr/>
          <p:nvPr/>
        </p:nvSpPr>
        <p:spPr>
          <a:xfrm>
            <a:off x="2949852" y="1085255"/>
            <a:ext cx="1949837" cy="2531514"/>
          </a:xfrm>
          <a:prstGeom prst="roundRect">
            <a:avLst>
              <a:gd name="adj" fmla="val 7521"/>
            </a:avLst>
          </a:prstGeom>
          <a:solidFill>
            <a:schemeClr val="lt1"/>
          </a:solidFill>
          <a:ln>
            <a:noFill/>
          </a:ln>
          <a:effectLst>
            <a:outerShdw blurRad="304800" dist="266700" dir="5400000" algn="t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95"/>
          <p:cNvSpPr txBox="1"/>
          <p:nvPr/>
        </p:nvSpPr>
        <p:spPr>
          <a:xfrm>
            <a:off x="3054939" y="2267395"/>
            <a:ext cx="19107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2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MEDINOL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Medical Device, Israel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Completed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9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462" y="3127242"/>
            <a:ext cx="391256" cy="334824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95"/>
          <p:cNvSpPr/>
          <p:nvPr/>
        </p:nvSpPr>
        <p:spPr>
          <a:xfrm>
            <a:off x="3767950" y="3110291"/>
            <a:ext cx="107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00 kWh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95"/>
          <p:cNvSpPr/>
          <p:nvPr/>
        </p:nvSpPr>
        <p:spPr>
          <a:xfrm>
            <a:off x="5095988" y="1085255"/>
            <a:ext cx="1949700" cy="2531400"/>
          </a:xfrm>
          <a:prstGeom prst="roundRect">
            <a:avLst>
              <a:gd name="adj" fmla="val 7521"/>
            </a:avLst>
          </a:prstGeom>
          <a:solidFill>
            <a:schemeClr val="lt1"/>
          </a:solidFill>
          <a:ln>
            <a:noFill/>
          </a:ln>
          <a:effectLst>
            <a:outerShdw blurRad="304800" dist="266700" dir="5400000" algn="t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95"/>
          <p:cNvSpPr txBox="1"/>
          <p:nvPr/>
        </p:nvSpPr>
        <p:spPr>
          <a:xfrm>
            <a:off x="5201075" y="2267395"/>
            <a:ext cx="19107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2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HOSPITAL**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TBA (Government)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Expected 2024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6" name="Google Shape;516;p95"/>
          <p:cNvSpPr/>
          <p:nvPr/>
        </p:nvSpPr>
        <p:spPr>
          <a:xfrm>
            <a:off x="5914086" y="3110291"/>
            <a:ext cx="107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1,200 kWh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D8283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95"/>
          <p:cNvSpPr/>
          <p:nvPr/>
        </p:nvSpPr>
        <p:spPr>
          <a:xfrm>
            <a:off x="7312057" y="1085255"/>
            <a:ext cx="1949700" cy="2531400"/>
          </a:xfrm>
          <a:prstGeom prst="roundRect">
            <a:avLst>
              <a:gd name="adj" fmla="val 7521"/>
            </a:avLst>
          </a:prstGeom>
          <a:solidFill>
            <a:schemeClr val="lt1"/>
          </a:solidFill>
          <a:ln>
            <a:noFill/>
          </a:ln>
          <a:effectLst>
            <a:outerShdw blurRad="304800" dist="266700" dir="5400000" algn="t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95"/>
          <p:cNvSpPr txBox="1"/>
          <p:nvPr/>
        </p:nvSpPr>
        <p:spPr>
          <a:xfrm>
            <a:off x="7417144" y="2267395"/>
            <a:ext cx="19107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DATA CENTER**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Partner TBA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Expected 2024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9" name="Google Shape;519;p95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2667" y="3144780"/>
            <a:ext cx="457206" cy="348313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95"/>
          <p:cNvSpPr/>
          <p:nvPr/>
        </p:nvSpPr>
        <p:spPr>
          <a:xfrm>
            <a:off x="8130155" y="3110291"/>
            <a:ext cx="107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1,100 kWh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D8283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95"/>
          <p:cNvSpPr/>
          <p:nvPr/>
        </p:nvSpPr>
        <p:spPr>
          <a:xfrm>
            <a:off x="733784" y="3802329"/>
            <a:ext cx="1949837" cy="2531514"/>
          </a:xfrm>
          <a:prstGeom prst="roundRect">
            <a:avLst>
              <a:gd name="adj" fmla="val 7521"/>
            </a:avLst>
          </a:prstGeom>
          <a:solidFill>
            <a:schemeClr val="lt1"/>
          </a:solidFill>
          <a:ln>
            <a:noFill/>
          </a:ln>
          <a:effectLst>
            <a:outerShdw blurRad="304800" dist="266700" dir="5400000" algn="t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95"/>
          <p:cNvSpPr txBox="1"/>
          <p:nvPr/>
        </p:nvSpPr>
        <p:spPr>
          <a:xfrm>
            <a:off x="838871" y="4984469"/>
            <a:ext cx="19107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2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BEVERLY HILTON*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Visitor Center, CA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Coצmmisioned  Q3/2023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3" name="Google Shape;523;p95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950" y="5819975"/>
            <a:ext cx="557550" cy="326679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95"/>
          <p:cNvSpPr/>
          <p:nvPr/>
        </p:nvSpPr>
        <p:spPr>
          <a:xfrm>
            <a:off x="1551882" y="5827365"/>
            <a:ext cx="107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1,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00 kWh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95"/>
          <p:cNvSpPr/>
          <p:nvPr/>
        </p:nvSpPr>
        <p:spPr>
          <a:xfrm>
            <a:off x="2949852" y="3802329"/>
            <a:ext cx="1949837" cy="2531514"/>
          </a:xfrm>
          <a:prstGeom prst="roundRect">
            <a:avLst>
              <a:gd name="adj" fmla="val 7521"/>
            </a:avLst>
          </a:prstGeom>
          <a:solidFill>
            <a:schemeClr val="lt1"/>
          </a:solidFill>
          <a:ln>
            <a:noFill/>
          </a:ln>
          <a:effectLst>
            <a:outerShdw blurRad="304800" dist="266700" dir="5400000" algn="t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95"/>
          <p:cNvSpPr txBox="1"/>
          <p:nvPr/>
        </p:nvSpPr>
        <p:spPr>
          <a:xfrm>
            <a:off x="3054939" y="4984469"/>
            <a:ext cx="19107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2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SANDSTONE*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Office Building, LA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All permits received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7" name="Google Shape;527;p9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462" y="5775004"/>
            <a:ext cx="346518" cy="435163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95"/>
          <p:cNvSpPr/>
          <p:nvPr/>
        </p:nvSpPr>
        <p:spPr>
          <a:xfrm>
            <a:off x="3767950" y="5827365"/>
            <a:ext cx="107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900 kWh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95"/>
          <p:cNvSpPr/>
          <p:nvPr/>
        </p:nvSpPr>
        <p:spPr>
          <a:xfrm>
            <a:off x="5165920" y="3802329"/>
            <a:ext cx="1949837" cy="2531514"/>
          </a:xfrm>
          <a:prstGeom prst="roundRect">
            <a:avLst>
              <a:gd name="adj" fmla="val 7521"/>
            </a:avLst>
          </a:prstGeom>
          <a:solidFill>
            <a:schemeClr val="lt1"/>
          </a:solidFill>
          <a:ln>
            <a:noFill/>
          </a:ln>
          <a:effectLst>
            <a:outerShdw blurRad="304800" dist="266700" dir="5400000" algn="t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95"/>
          <p:cNvSpPr txBox="1"/>
          <p:nvPr/>
        </p:nvSpPr>
        <p:spPr>
          <a:xfrm>
            <a:off x="5271007" y="4984469"/>
            <a:ext cx="19107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2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AB Inbev*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Baldwinsville, NY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Expected 2024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1" name="Google Shape;531;p95"/>
          <p:cNvSpPr/>
          <p:nvPr/>
        </p:nvSpPr>
        <p:spPr>
          <a:xfrm>
            <a:off x="5984018" y="5827365"/>
            <a:ext cx="107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1,000 kWh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95"/>
          <p:cNvSpPr/>
          <p:nvPr/>
        </p:nvSpPr>
        <p:spPr>
          <a:xfrm>
            <a:off x="7312057" y="3802329"/>
            <a:ext cx="1949700" cy="2531400"/>
          </a:xfrm>
          <a:prstGeom prst="roundRect">
            <a:avLst>
              <a:gd name="adj" fmla="val 7521"/>
            </a:avLst>
          </a:prstGeom>
          <a:solidFill>
            <a:schemeClr val="lt1"/>
          </a:solidFill>
          <a:ln>
            <a:noFill/>
          </a:ln>
          <a:effectLst>
            <a:outerShdw blurRad="304800" dist="266700" dir="5400000" algn="t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95"/>
          <p:cNvSpPr txBox="1"/>
          <p:nvPr/>
        </p:nvSpPr>
        <p:spPr>
          <a:xfrm>
            <a:off x="7417144" y="4984469"/>
            <a:ext cx="1910700" cy="9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FILM STUDIOS**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TBA, CA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323B52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Expected 2024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23B52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4" name="Google Shape;534;p95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9625" y="5798976"/>
            <a:ext cx="322209" cy="3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95"/>
          <p:cNvSpPr/>
          <p:nvPr/>
        </p:nvSpPr>
        <p:spPr>
          <a:xfrm>
            <a:off x="8130155" y="5827365"/>
            <a:ext cx="1075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D8283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2,000 kWh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D8283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95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9054" y="1089801"/>
            <a:ext cx="1949836" cy="11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95" descr="1,286,399 Hospital Photos - Free &amp; Royalty-Free Stock Photos from Dreamstime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635" y="1091730"/>
            <a:ext cx="1949837" cy="1099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95"/>
          <p:cNvPicPr preferRelativeResize="0"/>
          <p:nvPr/>
        </p:nvPicPr>
        <p:blipFill rotWithShape="1"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8153" y="3148637"/>
            <a:ext cx="457206" cy="33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95"/>
          <p:cNvPicPr preferRelativeResize="0"/>
          <p:nvPr/>
        </p:nvPicPr>
        <p:blipFill rotWithShape="1">
          <a:blip r:embed="rId1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259" y="1089799"/>
            <a:ext cx="1968982" cy="110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95" descr="About The Beverly Hilton, our vintage hotel in LA"/>
          <p:cNvPicPr preferRelativeResize="0"/>
          <p:nvPr/>
        </p:nvPicPr>
        <p:blipFill rotWithShape="1">
          <a:blip r:embed="rId1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71" y="3798811"/>
            <a:ext cx="1949837" cy="10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95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353" y="4429716"/>
            <a:ext cx="557546" cy="482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95" descr="Logo, company name&#10;&#10;Description automatically generated"/>
          <p:cNvPicPr preferRelativeResize="0"/>
          <p:nvPr/>
        </p:nvPicPr>
        <p:blipFill rotWithShape="1"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18" y="4618087"/>
            <a:ext cx="746850" cy="288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95"/>
          <p:cNvPicPr preferRelativeResize="0"/>
          <p:nvPr/>
        </p:nvPicPr>
        <p:blipFill rotWithShape="1"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840" y="3798810"/>
            <a:ext cx="1943050" cy="1113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95"/>
          <p:cNvPicPr preferRelativeResize="0"/>
          <p:nvPr/>
        </p:nvPicPr>
        <p:blipFill rotWithShape="1"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0462" y="4579688"/>
            <a:ext cx="746850" cy="32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95" descr="Industrial Buildings | Distribution Centers | Warehouses"/>
          <p:cNvPicPr preferRelativeResize="0"/>
          <p:nvPr/>
        </p:nvPicPr>
        <p:blipFill rotWithShape="1">
          <a:blip r:embed="rId2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37"/>
          <a:stretch/>
        </p:blipFill>
        <p:spPr>
          <a:xfrm>
            <a:off x="5165567" y="3799353"/>
            <a:ext cx="1949835" cy="109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9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1959" y="5844316"/>
            <a:ext cx="391256" cy="33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95"/>
          <p:cNvPicPr preferRelativeResize="0"/>
          <p:nvPr/>
        </p:nvPicPr>
        <p:blipFill rotWithShape="1">
          <a:blip r:embed="rId2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9750" y="3788095"/>
            <a:ext cx="1968981" cy="111386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95"/>
          <p:cNvSpPr txBox="1"/>
          <p:nvPr/>
        </p:nvSpPr>
        <p:spPr>
          <a:xfrm>
            <a:off x="802313" y="6373575"/>
            <a:ext cx="3070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*  In design/construction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** In contract/negotiations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" y="0"/>
            <a:ext cx="12191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96"/>
          <p:cNvSpPr/>
          <p:nvPr/>
        </p:nvSpPr>
        <p:spPr>
          <a:xfrm>
            <a:off x="0" y="-10844"/>
            <a:ext cx="12192000" cy="1158300"/>
          </a:xfrm>
          <a:prstGeom prst="rect">
            <a:avLst/>
          </a:prstGeom>
          <a:gradFill>
            <a:gsLst>
              <a:gs pos="0">
                <a:srgbClr val="000000">
                  <a:alpha val="74117"/>
                </a:srgbClr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96"/>
          <p:cNvSpPr/>
          <p:nvPr/>
        </p:nvSpPr>
        <p:spPr>
          <a:xfrm>
            <a:off x="8283103" y="3374933"/>
            <a:ext cx="1479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18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  <a:tabLst/>
              <a:defRPr/>
            </a:pP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D8283E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6" name="Google Shape;556;p96"/>
          <p:cNvSpPr txBox="1"/>
          <p:nvPr/>
        </p:nvSpPr>
        <p:spPr>
          <a:xfrm>
            <a:off x="382725" y="356575"/>
            <a:ext cx="9936300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/>
                <a:ea typeface="Montserrat SemiBold"/>
                <a:cs typeface="Montserrat SemiBold"/>
                <a:sym typeface="Montserrat SemiBold"/>
              </a:rPr>
              <a:t>Hilton Beverly Hills System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9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4249" y="5487744"/>
            <a:ext cx="1993625" cy="1158161"/>
          </a:xfrm>
          <a:prstGeom prst="rect">
            <a:avLst/>
          </a:prstGeom>
          <a:noFill/>
          <a:ln w="349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2866" dist="104022" dir="5400000" algn="t" rotWithShape="0">
              <a:srgbClr val="000000">
                <a:alpha val="27840"/>
              </a:srgbClr>
            </a:outerShdw>
          </a:effectLst>
        </p:spPr>
      </p:pic>
      <p:pic>
        <p:nvPicPr>
          <p:cNvPr id="558" name="Google Shape;558;p9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517" y="5506111"/>
            <a:ext cx="1993642" cy="1121433"/>
          </a:xfrm>
          <a:prstGeom prst="rect">
            <a:avLst/>
          </a:prstGeom>
          <a:noFill/>
          <a:ln w="349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2866" dist="104022" dir="5400000" algn="t" rotWithShape="0">
              <a:srgbClr val="000000">
                <a:alpha val="27840"/>
              </a:srgbClr>
            </a:outerShdw>
          </a:effectLst>
        </p:spPr>
      </p:pic>
      <p:pic>
        <p:nvPicPr>
          <p:cNvPr id="559" name="Google Shape;559;p9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5161" y="5487663"/>
            <a:ext cx="1990664" cy="1158301"/>
          </a:xfrm>
          <a:prstGeom prst="rect">
            <a:avLst/>
          </a:prstGeom>
          <a:noFill/>
          <a:ln w="349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79400" dist="101600" dir="5400000" algn="t" rotWithShape="0">
              <a:srgbClr val="000000">
                <a:alpha val="2824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7"/>
          <p:cNvSpPr/>
          <p:nvPr/>
        </p:nvSpPr>
        <p:spPr>
          <a:xfrm>
            <a:off x="-38067" y="-19800"/>
            <a:ext cx="2160621" cy="472261"/>
          </a:xfrm>
          <a:custGeom>
            <a:avLst/>
            <a:gdLst/>
            <a:ahLst/>
            <a:cxnLst/>
            <a:rect l="l" t="t" r="r" b="b"/>
            <a:pathLst>
              <a:path w="2642961" h="430306" extrusionOk="0">
                <a:moveTo>
                  <a:pt x="0" y="0"/>
                </a:moveTo>
                <a:lnTo>
                  <a:pt x="2563586" y="0"/>
                </a:lnTo>
                <a:lnTo>
                  <a:pt x="2642961" y="430306"/>
                </a:lnTo>
                <a:lnTo>
                  <a:pt x="9077" y="421229"/>
                </a:lnTo>
                <a:lnTo>
                  <a:pt x="0" y="0"/>
                </a:lnTo>
                <a:close/>
              </a:path>
            </a:pathLst>
          </a:custGeom>
          <a:solidFill>
            <a:srgbClr val="BD2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97"/>
          <p:cNvSpPr txBox="1"/>
          <p:nvPr/>
        </p:nvSpPr>
        <p:spPr>
          <a:xfrm>
            <a:off x="294067" y="-19850"/>
            <a:ext cx="22479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12428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Hilton</a:t>
            </a: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C12428"/>
              </a:highlight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endParaRPr kumimoji="0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highlight>
                <a:srgbClr val="C12428"/>
              </a:highlight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6" name="Google Shape;566;p9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75" y="-96824"/>
            <a:ext cx="12229776" cy="7074276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97"/>
          <p:cNvSpPr txBox="1"/>
          <p:nvPr/>
        </p:nvSpPr>
        <p:spPr>
          <a:xfrm>
            <a:off x="184250" y="16000"/>
            <a:ext cx="8106900" cy="738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Beverly Hilton System. 198 Bricks, 1.2 MWH already in the room.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9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700" cy="681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9"/>
          <p:cNvSpPr>
            <a:spLocks noGrp="1"/>
          </p:cNvSpPr>
          <p:nvPr>
            <p:ph type="pic" idx="2"/>
          </p:nvPr>
        </p:nvSpPr>
        <p:spPr>
          <a:xfrm>
            <a:off x="622338" y="1713450"/>
            <a:ext cx="1167300" cy="1167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8" name="Google Shape;578;p99"/>
          <p:cNvSpPr txBox="1">
            <a:spLocks noGrp="1"/>
          </p:cNvSpPr>
          <p:nvPr>
            <p:ph type="title" idx="3"/>
          </p:nvPr>
        </p:nvSpPr>
        <p:spPr>
          <a:xfrm>
            <a:off x="2628950" y="2776725"/>
            <a:ext cx="173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99"/>
          <p:cNvSpPr>
            <a:spLocks noGrp="1"/>
          </p:cNvSpPr>
          <p:nvPr>
            <p:ph type="pic" idx="4"/>
          </p:nvPr>
        </p:nvSpPr>
        <p:spPr>
          <a:xfrm>
            <a:off x="2943388" y="1713450"/>
            <a:ext cx="1167300" cy="1167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0" name="Google Shape;580;p99"/>
          <p:cNvSpPr txBox="1">
            <a:spLocks noGrp="1"/>
          </p:cNvSpPr>
          <p:nvPr>
            <p:ph type="title" idx="5"/>
          </p:nvPr>
        </p:nvSpPr>
        <p:spPr>
          <a:xfrm>
            <a:off x="5011600" y="2370325"/>
            <a:ext cx="173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99"/>
          <p:cNvSpPr>
            <a:spLocks noGrp="1"/>
          </p:cNvSpPr>
          <p:nvPr>
            <p:ph type="pic" idx="6"/>
          </p:nvPr>
        </p:nvSpPr>
        <p:spPr>
          <a:xfrm>
            <a:off x="5326038" y="1307050"/>
            <a:ext cx="1167300" cy="1167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2" name="Google Shape;582;p99"/>
          <p:cNvSpPr txBox="1">
            <a:spLocks noGrp="1"/>
          </p:cNvSpPr>
          <p:nvPr>
            <p:ph type="title" idx="7"/>
          </p:nvPr>
        </p:nvSpPr>
        <p:spPr>
          <a:xfrm>
            <a:off x="7394250" y="2370325"/>
            <a:ext cx="173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99"/>
          <p:cNvSpPr>
            <a:spLocks noGrp="1"/>
          </p:cNvSpPr>
          <p:nvPr>
            <p:ph type="pic" idx="8"/>
          </p:nvPr>
        </p:nvSpPr>
        <p:spPr>
          <a:xfrm>
            <a:off x="7708688" y="1307050"/>
            <a:ext cx="1167300" cy="1167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4" name="Google Shape;584;p99"/>
          <p:cNvSpPr txBox="1">
            <a:spLocks noGrp="1"/>
          </p:cNvSpPr>
          <p:nvPr>
            <p:ph type="ctrTitle" idx="14"/>
          </p:nvPr>
        </p:nvSpPr>
        <p:spPr>
          <a:xfrm>
            <a:off x="593300" y="-18656"/>
            <a:ext cx="11360700" cy="7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August day - Demonstrated a 256kW demand reduction</a:t>
            </a:r>
            <a:endParaRPr/>
          </a:p>
        </p:txBody>
      </p:sp>
      <p:sp>
        <p:nvSpPr>
          <p:cNvPr id="585" name="Google Shape;585;p99"/>
          <p:cNvSpPr>
            <a:spLocks noGrp="1"/>
          </p:cNvSpPr>
          <p:nvPr>
            <p:ph type="pic" idx="16"/>
          </p:nvPr>
        </p:nvSpPr>
        <p:spPr>
          <a:xfrm>
            <a:off x="622338" y="3781850"/>
            <a:ext cx="1167300" cy="1167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6" name="Google Shape;586;p99"/>
          <p:cNvSpPr txBox="1">
            <a:spLocks noGrp="1"/>
          </p:cNvSpPr>
          <p:nvPr>
            <p:ph type="title" idx="17"/>
          </p:nvPr>
        </p:nvSpPr>
        <p:spPr>
          <a:xfrm>
            <a:off x="2628950" y="4845125"/>
            <a:ext cx="173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99"/>
          <p:cNvSpPr>
            <a:spLocks noGrp="1"/>
          </p:cNvSpPr>
          <p:nvPr>
            <p:ph type="pic" idx="18"/>
          </p:nvPr>
        </p:nvSpPr>
        <p:spPr>
          <a:xfrm>
            <a:off x="2943388" y="3781850"/>
            <a:ext cx="1167300" cy="1167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8" name="Google Shape;588;p99"/>
          <p:cNvSpPr txBox="1">
            <a:spLocks noGrp="1"/>
          </p:cNvSpPr>
          <p:nvPr>
            <p:ph type="title" idx="19"/>
          </p:nvPr>
        </p:nvSpPr>
        <p:spPr>
          <a:xfrm>
            <a:off x="5011600" y="4845125"/>
            <a:ext cx="173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99"/>
          <p:cNvSpPr>
            <a:spLocks noGrp="1"/>
          </p:cNvSpPr>
          <p:nvPr>
            <p:ph type="pic" idx="20"/>
          </p:nvPr>
        </p:nvSpPr>
        <p:spPr>
          <a:xfrm>
            <a:off x="5326038" y="3375450"/>
            <a:ext cx="1167300" cy="1167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0" name="Google Shape;590;p99"/>
          <p:cNvSpPr txBox="1">
            <a:spLocks noGrp="1"/>
          </p:cNvSpPr>
          <p:nvPr>
            <p:ph type="title" idx="21"/>
          </p:nvPr>
        </p:nvSpPr>
        <p:spPr>
          <a:xfrm>
            <a:off x="7394250" y="4845125"/>
            <a:ext cx="17349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99"/>
          <p:cNvSpPr>
            <a:spLocks noGrp="1"/>
          </p:cNvSpPr>
          <p:nvPr>
            <p:ph type="pic" idx="22"/>
          </p:nvPr>
        </p:nvSpPr>
        <p:spPr>
          <a:xfrm>
            <a:off x="7708688" y="3375450"/>
            <a:ext cx="1167300" cy="1167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92" name="Google Shape;592;p9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00" y="806133"/>
            <a:ext cx="9257692" cy="526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9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26" y="2606617"/>
            <a:ext cx="9189842" cy="347561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99"/>
          <p:cNvSpPr/>
          <p:nvPr/>
        </p:nvSpPr>
        <p:spPr>
          <a:xfrm rot="-5397679">
            <a:off x="6676448" y="3477727"/>
            <a:ext cx="444300" cy="46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5" name="Google Shape;595;p99"/>
          <p:cNvSpPr/>
          <p:nvPr/>
        </p:nvSpPr>
        <p:spPr>
          <a:xfrm rot="4019965">
            <a:off x="6140158" y="1354348"/>
            <a:ext cx="444541" cy="46789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6" name="Google Shape;596;p99"/>
          <p:cNvSpPr txBox="1"/>
          <p:nvPr/>
        </p:nvSpPr>
        <p:spPr>
          <a:xfrm>
            <a:off x="10305467" y="1366600"/>
            <a:ext cx="1547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579kw	</a:t>
            </a:r>
            <a:endParaRPr kumimoji="0" sz="3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7" name="Google Shape;597;p99"/>
          <p:cNvSpPr txBox="1"/>
          <p:nvPr/>
        </p:nvSpPr>
        <p:spPr>
          <a:xfrm>
            <a:off x="10305467" y="1884433"/>
            <a:ext cx="1547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323kw</a:t>
            </a:r>
            <a:endParaRPr kumimoji="0" sz="3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99"/>
          <p:cNvSpPr txBox="1"/>
          <p:nvPr/>
        </p:nvSpPr>
        <p:spPr>
          <a:xfrm>
            <a:off x="10000667" y="1569800"/>
            <a:ext cx="1547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</a:t>
            </a:r>
            <a:endParaRPr kumimoji="0" sz="3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99" name="Google Shape;599;p99"/>
          <p:cNvCxnSpPr/>
          <p:nvPr/>
        </p:nvCxnSpPr>
        <p:spPr>
          <a:xfrm>
            <a:off x="10009967" y="2770200"/>
            <a:ext cx="2019300" cy="2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0" name="Google Shape;600;p99"/>
          <p:cNvSpPr txBox="1"/>
          <p:nvPr/>
        </p:nvSpPr>
        <p:spPr>
          <a:xfrm>
            <a:off x="10360900" y="2921567"/>
            <a:ext cx="1547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256kw</a:t>
            </a:r>
            <a:endParaRPr kumimoji="0" sz="33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10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425" y="-119587"/>
            <a:ext cx="12308424" cy="6977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1"/>
          <p:cNvSpPr txBox="1"/>
          <p:nvPr/>
        </p:nvSpPr>
        <p:spPr>
          <a:xfrm>
            <a:off x="508000" y="335467"/>
            <a:ext cx="2156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Positioning</a:t>
            </a: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01"/>
          <p:cNvSpPr/>
          <p:nvPr/>
        </p:nvSpPr>
        <p:spPr>
          <a:xfrm>
            <a:off x="-38067" y="-19800"/>
            <a:ext cx="2160621" cy="472261"/>
          </a:xfrm>
          <a:custGeom>
            <a:avLst/>
            <a:gdLst/>
            <a:ahLst/>
            <a:cxnLst/>
            <a:rect l="l" t="t" r="r" b="b"/>
            <a:pathLst>
              <a:path w="2642961" h="430306" extrusionOk="0">
                <a:moveTo>
                  <a:pt x="0" y="0"/>
                </a:moveTo>
                <a:lnTo>
                  <a:pt x="2563586" y="0"/>
                </a:lnTo>
                <a:lnTo>
                  <a:pt x="2642961" y="430306"/>
                </a:lnTo>
                <a:lnTo>
                  <a:pt x="9077" y="421229"/>
                </a:lnTo>
                <a:lnTo>
                  <a:pt x="0" y="0"/>
                </a:lnTo>
                <a:close/>
              </a:path>
            </a:pathLst>
          </a:custGeom>
          <a:solidFill>
            <a:srgbClr val="BD2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01"/>
          <p:cNvSpPr txBox="1"/>
          <p:nvPr/>
        </p:nvSpPr>
        <p:spPr>
          <a:xfrm>
            <a:off x="294067" y="-19850"/>
            <a:ext cx="22479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12428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Public Spaces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3" name="Google Shape;613;p101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25" y="-136921"/>
            <a:ext cx="12192000" cy="699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0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10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0" name="Google Shape;620;p10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4" y="0"/>
            <a:ext cx="1204561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0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10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7" name="Google Shape;627;p103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8" y="0"/>
            <a:ext cx="1194318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7D728-C006-4077-BEDF-A48984C2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7862777" cy="29966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i="1">
                <a:solidFill>
                  <a:schemeClr val="tx2">
                    <a:lumMod val="75000"/>
                    <a:lumOff val="25000"/>
                  </a:schemeClr>
                </a:solidFill>
              </a:rPr>
              <a:t>Welcome and Introductions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D7B6BE-A4E0-4483-BEC5-493AC3E5D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2156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060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10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5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104">
            <a:hlinkClick r:id="" action="ppaction://noaction"/>
          </p:cNvPr>
          <p:cNvSpPr txBox="1"/>
          <p:nvPr/>
        </p:nvSpPr>
        <p:spPr>
          <a:xfrm>
            <a:off x="10440875" y="6187575"/>
            <a:ext cx="1372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C12428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" action="ppaction://hlinkshowjump?jump=la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Index Slide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C12428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4" name="Google Shape;634;p104"/>
          <p:cNvSpPr/>
          <p:nvPr/>
        </p:nvSpPr>
        <p:spPr>
          <a:xfrm>
            <a:off x="-38067" y="-19800"/>
            <a:ext cx="2160621" cy="472261"/>
          </a:xfrm>
          <a:custGeom>
            <a:avLst/>
            <a:gdLst/>
            <a:ahLst/>
            <a:cxnLst/>
            <a:rect l="l" t="t" r="r" b="b"/>
            <a:pathLst>
              <a:path w="2642961" h="430306" extrusionOk="0">
                <a:moveTo>
                  <a:pt x="0" y="0"/>
                </a:moveTo>
                <a:lnTo>
                  <a:pt x="2563586" y="0"/>
                </a:lnTo>
                <a:lnTo>
                  <a:pt x="2642961" y="430306"/>
                </a:lnTo>
                <a:lnTo>
                  <a:pt x="9077" y="421229"/>
                </a:lnTo>
                <a:lnTo>
                  <a:pt x="0" y="0"/>
                </a:lnTo>
                <a:close/>
              </a:path>
            </a:pathLst>
          </a:custGeom>
          <a:solidFill>
            <a:srgbClr val="BD2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endParaRPr kumimoji="0" sz="2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04"/>
          <p:cNvSpPr txBox="1"/>
          <p:nvPr/>
        </p:nvSpPr>
        <p:spPr>
          <a:xfrm>
            <a:off x="294067" y="-19850"/>
            <a:ext cx="22479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C12428"/>
                </a:highlight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Public Spaces</a:t>
            </a:r>
            <a:endParaRPr kumimoji="0" sz="9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A9A088-C2F6-C823-E4EC-898B11309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446" y="2300369"/>
            <a:ext cx="10067108" cy="1278854"/>
          </a:xfrm>
        </p:spPr>
        <p:txBody>
          <a:bodyPr/>
          <a:lstStyle/>
          <a:p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James Marker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Thule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1764553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17F7FAC4-796E-A3F6-768F-D430A38B4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1" t="25322" r="11650" b="7399"/>
          <a:stretch/>
        </p:blipFill>
        <p:spPr>
          <a:xfrm>
            <a:off x="8091918" y="3839380"/>
            <a:ext cx="4107095" cy="283397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EA7E3C4-FB1B-DF49-3AA7-D10CE1503656}"/>
              </a:ext>
            </a:extLst>
          </p:cNvPr>
          <p:cNvSpPr txBox="1">
            <a:spLocks/>
          </p:cNvSpPr>
          <p:nvPr/>
        </p:nvSpPr>
        <p:spPr>
          <a:xfrm>
            <a:off x="342900" y="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/>
                </a:solidFill>
              </a:rPr>
              <a:t>Ice Storage in Residential and Commercial</a:t>
            </a:r>
          </a:p>
        </p:txBody>
      </p:sp>
      <p:pic>
        <p:nvPicPr>
          <p:cNvPr id="2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8378671-C9D3-8DD5-8DA5-F23BE9E59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651" y="965594"/>
            <a:ext cx="4203741" cy="287448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2FE3C90-5593-C972-F003-4FF0081AA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790" y="988363"/>
            <a:ext cx="4295954" cy="568480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913DC32-F8D9-9F95-9A4B-C265C3CDD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0332" y="3858368"/>
            <a:ext cx="3763991" cy="2819399"/>
          </a:xfrm>
          <a:prstGeom prst="rect">
            <a:avLst/>
          </a:prstGeom>
        </p:spPr>
      </p:pic>
      <p:pic>
        <p:nvPicPr>
          <p:cNvPr id="5" name="Picture 5" descr="A picture containing grass, outdoor, building, house&#10;&#10;Description automatically generated">
            <a:extLst>
              <a:ext uri="{FF2B5EF4-FFF2-40B4-BE49-F238E27FC236}">
                <a16:creationId xmlns:a16="http://schemas.microsoft.com/office/drawing/2014/main" id="{D9E0863C-2DD7-87FD-DE90-CBB240730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315" y="1002356"/>
            <a:ext cx="3648973" cy="27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84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lined, set, several, silver&#10;&#10;Description automatically generated">
            <a:extLst>
              <a:ext uri="{FF2B5EF4-FFF2-40B4-BE49-F238E27FC236}">
                <a16:creationId xmlns:a16="http://schemas.microsoft.com/office/drawing/2014/main" id="{F70D4BCA-8DED-9E7B-DD83-D9BEF61BD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9435" y="-7677"/>
            <a:ext cx="12192625" cy="74914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74C25D-38D3-82C8-1952-280B431DE426}"/>
              </a:ext>
            </a:extLst>
          </p:cNvPr>
          <p:cNvSpPr txBox="1">
            <a:spLocks/>
          </p:cNvSpPr>
          <p:nvPr/>
        </p:nvSpPr>
        <p:spPr>
          <a:xfrm>
            <a:off x="3812242" y="336176"/>
            <a:ext cx="4569758" cy="978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rgbClr val="FFFFFF"/>
                </a:solidFill>
                <a:ea typeface="+mj-lt"/>
                <a:cs typeface="+mj-lt"/>
              </a:rPr>
              <a:t>Ice Cold Inside</a:t>
            </a:r>
            <a:endParaRPr lang="en-US" sz="5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078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CB8A56-8146-1BCA-C599-865F34EA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566" y="192180"/>
            <a:ext cx="7936992" cy="82572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How It Works </a:t>
            </a:r>
            <a:r>
              <a:rPr lang="en-US" b="1" dirty="0">
                <a:solidFill>
                  <a:srgbClr val="FFFFFF"/>
                </a:solidFill>
                <a:ea typeface="+mj-lt"/>
                <a:cs typeface="+mj-lt"/>
              </a:rPr>
              <a:t>it works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4" name="Picture 4" descr="Graphical user interface, diagram, application, Word&#10;&#10;Description automatically generated">
            <a:extLst>
              <a:ext uri="{FF2B5EF4-FFF2-40B4-BE49-F238E27FC236}">
                <a16:creationId xmlns:a16="http://schemas.microsoft.com/office/drawing/2014/main" id="{C0ECFF0C-69D0-B09D-90C0-279087FB20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1652129" y="1484932"/>
            <a:ext cx="8887741" cy="4556610"/>
          </a:xfrm>
        </p:spPr>
      </p:pic>
    </p:spTree>
    <p:extLst>
      <p:ext uri="{BB962C8B-B14F-4D97-AF65-F5344CB8AC3E}">
        <p14:creationId xmlns:p14="http://schemas.microsoft.com/office/powerpoint/2010/main" val="6652687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9818571-E8D5-3033-900F-48A5FE35D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904" r="-101" b="-116"/>
          <a:stretch/>
        </p:blipFill>
        <p:spPr>
          <a:xfrm>
            <a:off x="388259" y="-2582540"/>
            <a:ext cx="11341990" cy="9455080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BA11AAB-AA4A-6B1B-152F-2209FDED5FDA}"/>
              </a:ext>
            </a:extLst>
          </p:cNvPr>
          <p:cNvSpPr/>
          <p:nvPr/>
        </p:nvSpPr>
        <p:spPr>
          <a:xfrm rot="18180000">
            <a:off x="7563888" y="2348129"/>
            <a:ext cx="963706" cy="3042079"/>
          </a:xfrm>
          <a:custGeom>
            <a:avLst/>
            <a:gdLst>
              <a:gd name="connsiteX0" fmla="*/ 0 w 963706"/>
              <a:gd name="connsiteY0" fmla="*/ 1521040 h 3042079"/>
              <a:gd name="connsiteX1" fmla="*/ 481853 w 963706"/>
              <a:gd name="connsiteY1" fmla="*/ 0 h 3042079"/>
              <a:gd name="connsiteX2" fmla="*/ 963706 w 963706"/>
              <a:gd name="connsiteY2" fmla="*/ 1521040 h 3042079"/>
              <a:gd name="connsiteX3" fmla="*/ 481853 w 963706"/>
              <a:gd name="connsiteY3" fmla="*/ 3042080 h 3042079"/>
              <a:gd name="connsiteX4" fmla="*/ 0 w 963706"/>
              <a:gd name="connsiteY4" fmla="*/ 1521040 h 304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706" h="3042079" extrusionOk="0">
                <a:moveTo>
                  <a:pt x="0" y="1521040"/>
                </a:moveTo>
                <a:cubicBezTo>
                  <a:pt x="-9357" y="651620"/>
                  <a:pt x="180881" y="3001"/>
                  <a:pt x="481853" y="0"/>
                </a:cubicBezTo>
                <a:cubicBezTo>
                  <a:pt x="670005" y="108620"/>
                  <a:pt x="948122" y="664612"/>
                  <a:pt x="963706" y="1521040"/>
                </a:cubicBezTo>
                <a:cubicBezTo>
                  <a:pt x="977768" y="2384858"/>
                  <a:pt x="764221" y="3046459"/>
                  <a:pt x="481853" y="3042080"/>
                </a:cubicBezTo>
                <a:cubicBezTo>
                  <a:pt x="158449" y="3081840"/>
                  <a:pt x="-34365" y="2330165"/>
                  <a:pt x="0" y="1521040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0D9881-12EF-15B2-01C1-CC2F0AAA4199}"/>
              </a:ext>
            </a:extLst>
          </p:cNvPr>
          <p:cNvCxnSpPr/>
          <p:nvPr/>
        </p:nvCxnSpPr>
        <p:spPr>
          <a:xfrm flipV="1">
            <a:off x="5468387" y="3600133"/>
            <a:ext cx="1900518" cy="900951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A8DD6EB-3E57-6D2C-2DAF-6F345D80C40F}"/>
              </a:ext>
            </a:extLst>
          </p:cNvPr>
          <p:cNvSpPr txBox="1"/>
          <p:nvPr/>
        </p:nvSpPr>
        <p:spPr>
          <a:xfrm>
            <a:off x="8500613" y="3175599"/>
            <a:ext cx="13773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randview Display"/>
                <a:ea typeface="+mn-lt"/>
                <a:cs typeface="+mn-lt"/>
              </a:rPr>
              <a:t>TES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A23843-EC21-99E9-6A1C-9BD4650993D6}"/>
              </a:ext>
            </a:extLst>
          </p:cNvPr>
          <p:cNvSpPr txBox="1"/>
          <p:nvPr/>
        </p:nvSpPr>
        <p:spPr>
          <a:xfrm>
            <a:off x="3612310" y="4383296"/>
            <a:ext cx="137735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randview Display"/>
                <a:ea typeface="+mn-lt"/>
                <a:cs typeface="+mn-lt"/>
              </a:rPr>
              <a:t>HVAC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2859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9398B-96D0-C635-7975-DC12EC33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3" y="272143"/>
            <a:ext cx="10363200" cy="131444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Thermal storage paired with a residential air conditioner </a:t>
            </a:r>
            <a:br>
              <a:rPr lang="en-US" sz="4000" dirty="0"/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Grandview Display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BFC2C-4252-D4D0-35DC-B2EBBF9AE52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 sz="2400" dirty="0"/>
          </a:p>
        </p:txBody>
      </p:sp>
      <p:pic>
        <p:nvPicPr>
          <p:cNvPr id="7" name="Content Placeholder 6" descr="A house with a porch and a planter&#10;&#10;Description automatically generated">
            <a:extLst>
              <a:ext uri="{FF2B5EF4-FFF2-40B4-BE49-F238E27FC236}">
                <a16:creationId xmlns:a16="http://schemas.microsoft.com/office/drawing/2014/main" id="{E776E64C-58F3-D783-DB92-7283541DE0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23" y="2124167"/>
            <a:ext cx="9959563" cy="4084242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5D1546D-CACC-F6FE-11B2-191BB1CA881C}"/>
              </a:ext>
            </a:extLst>
          </p:cNvPr>
          <p:cNvSpPr/>
          <p:nvPr/>
        </p:nvSpPr>
        <p:spPr>
          <a:xfrm>
            <a:off x="2336800" y="4216400"/>
            <a:ext cx="469900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BA2020-6947-AF17-1862-253FD5300D19}"/>
              </a:ext>
            </a:extLst>
          </p:cNvPr>
          <p:cNvSpPr/>
          <p:nvPr/>
        </p:nvSpPr>
        <p:spPr>
          <a:xfrm>
            <a:off x="4362450" y="4387850"/>
            <a:ext cx="209550" cy="215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266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CFE956F-ADAD-9234-AAA8-B007C6A800D0}"/>
              </a:ext>
            </a:extLst>
          </p:cNvPr>
          <p:cNvGraphicFramePr>
            <a:graphicFrameLocks/>
          </p:cNvGraphicFramePr>
          <p:nvPr/>
        </p:nvGraphicFramePr>
        <p:xfrm>
          <a:off x="0" y="109911"/>
          <a:ext cx="12192000" cy="6638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A8F92FC-E48A-83BD-E8C4-5436264F3811}"/>
              </a:ext>
            </a:extLst>
          </p:cNvPr>
          <p:cNvSpPr txBox="1"/>
          <p:nvPr/>
        </p:nvSpPr>
        <p:spPr>
          <a:xfrm>
            <a:off x="145915" y="1092335"/>
            <a:ext cx="5544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cs typeface="Calibri"/>
              </a:rPr>
              <a:t>kW</a:t>
            </a:r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A5F49A-4322-DEE3-AD36-5CA81908E69D}"/>
              </a:ext>
            </a:extLst>
          </p:cNvPr>
          <p:cNvSpPr txBox="1"/>
          <p:nvPr/>
        </p:nvSpPr>
        <p:spPr>
          <a:xfrm>
            <a:off x="760379" y="201038"/>
            <a:ext cx="1128732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AAA180"/>
                </a:solidFill>
                <a:latin typeface="Grandview Display"/>
              </a:rPr>
              <a:t>Before vs. After TES installation (in kW)</a:t>
            </a:r>
            <a:endParaRPr lang="en-US" sz="4000" dirty="0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9FD4A-51CF-D7A0-3918-AC15B2DC9F04}"/>
              </a:ext>
            </a:extLst>
          </p:cNvPr>
          <p:cNvSpPr txBox="1"/>
          <p:nvPr/>
        </p:nvSpPr>
        <p:spPr>
          <a:xfrm>
            <a:off x="5236724" y="5931846"/>
            <a:ext cx="95168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Time of Day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30841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CE7502-F494-9AB9-5903-9C66A21FC096}"/>
              </a:ext>
            </a:extLst>
          </p:cNvPr>
          <p:cNvSpPr txBox="1"/>
          <p:nvPr/>
        </p:nvSpPr>
        <p:spPr>
          <a:xfrm>
            <a:off x="760379" y="201038"/>
            <a:ext cx="1128732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AAA180"/>
                </a:solidFill>
                <a:latin typeface="Grandview Display"/>
              </a:rPr>
              <a:t>Before vs. After TES installation (in kW)</a:t>
            </a:r>
            <a:endParaRPr lang="en-US" sz="4000" dirty="0">
              <a:cs typeface="Calibri" panose="020F0502020204030204"/>
            </a:endParaRPr>
          </a:p>
        </p:txBody>
      </p:sp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B5F5F9E-9B70-4464-051A-C423D508C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92" y="800781"/>
            <a:ext cx="11159217" cy="60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53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3126-A365-2B60-D8EB-832B89BF4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AAA180"/>
                </a:solidFill>
                <a:latin typeface="Grandview Display"/>
                <a:ea typeface="+mn-ea"/>
                <a:cs typeface="+mn-cs"/>
              </a:rPr>
              <a:t>TES – Deployment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D7435-9E3B-605E-C40A-F6005343F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5360" y="1297577"/>
            <a:ext cx="8072846" cy="49762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2245" indent="-182245"/>
            <a:r>
              <a:rPr lang="en-US" sz="1800" dirty="0"/>
              <a:t>Experience going direct-to-utility through PPAs</a:t>
            </a:r>
          </a:p>
          <a:p>
            <a:pPr marL="365442" lvl="1" indent="-18224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a typeface="Geneva"/>
              </a:rPr>
              <a:t>Allows for utility flexibility to either hand off to third party or act as point of contact for end use customers.</a:t>
            </a:r>
          </a:p>
          <a:p>
            <a:pPr marL="365442" lvl="1" indent="-182245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a typeface="Geneva"/>
              </a:rPr>
              <a:t>Utility able to schedule deployment of HVAC assets of thermal storage resources. </a:t>
            </a:r>
            <a:br>
              <a:rPr lang="en-US" sz="1800" dirty="0">
                <a:ea typeface="Geneva"/>
              </a:rPr>
            </a:br>
            <a:endParaRPr lang="en-US" sz="1800" dirty="0">
              <a:ea typeface="Geneva"/>
            </a:endParaRPr>
          </a:p>
          <a:p>
            <a:pPr marL="182245" indent="-182245"/>
            <a:r>
              <a:rPr lang="en-US" sz="1800" dirty="0"/>
              <a:t>Utility bill reductions and increased grid resiliency to disadvantaged communities</a:t>
            </a:r>
            <a:br>
              <a:rPr lang="en-US" sz="1800" dirty="0"/>
            </a:br>
            <a:endParaRPr lang="en-US" sz="1800" dirty="0"/>
          </a:p>
          <a:p>
            <a:pPr marL="182245" indent="-182245"/>
            <a:r>
              <a:rPr lang="en-US" sz="1800" dirty="0"/>
              <a:t>Flexible Utility Program Management 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a typeface="Geneva"/>
              </a:rPr>
              <a:t>Collaboration with Social Service Agencies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a typeface="Geneva"/>
              </a:rPr>
              <a:t>Trade relationships with major HVAC OEM manufacturers  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Midstream wholesalers, and Contractor Networks</a:t>
            </a:r>
          </a:p>
          <a:p>
            <a:pPr marL="182880" lvl="1" indent="0">
              <a:buClr>
                <a:srgbClr val="333333"/>
              </a:buClr>
              <a:buNone/>
            </a:pPr>
            <a:endParaRPr lang="en-US" sz="1400" dirty="0"/>
          </a:p>
          <a:p>
            <a:pPr marL="182245" indent="-182245">
              <a:buClr>
                <a:srgbClr val="0079A8"/>
              </a:buClr>
            </a:pPr>
            <a:endParaRPr lang="en-US" sz="1600" dirty="0"/>
          </a:p>
          <a:p>
            <a:pPr marL="182245" indent="-182245">
              <a:buClr>
                <a:srgbClr val="0079A8"/>
              </a:buClr>
            </a:pPr>
            <a:endParaRPr lang="en-US" sz="1600" dirty="0"/>
          </a:p>
          <a:p>
            <a:pPr lvl="1">
              <a:buClr>
                <a:srgbClr val="333333"/>
              </a:buClr>
              <a:buFont typeface="Courier New" pitchFamily="2" charset="2"/>
              <a:buChar char="o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F95CE-7129-44F2-21AB-83AFA61CF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660" y="4813041"/>
            <a:ext cx="6096679" cy="18826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7D7839-049F-D9AD-5009-164E66E1969D}"/>
              </a:ext>
            </a:extLst>
          </p:cNvPr>
          <p:cNvSpPr/>
          <p:nvPr/>
        </p:nvSpPr>
        <p:spPr>
          <a:xfrm>
            <a:off x="3342290" y="5192110"/>
            <a:ext cx="819807" cy="368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8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37580D-1176-4083-A9A1-BD8ED0899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8B680-5BB6-482F-92B3-AB685752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079" y="1249327"/>
            <a:ext cx="8830341" cy="1297172"/>
          </a:xfrm>
        </p:spPr>
        <p:txBody>
          <a:bodyPr>
            <a:normAutofit/>
          </a:bodyPr>
          <a:lstStyle/>
          <a:p>
            <a:pPr algn="r"/>
            <a:r>
              <a:rPr lang="en-US" sz="5400" b="1" i="1">
                <a:solidFill>
                  <a:schemeClr val="tx2">
                    <a:lumMod val="50000"/>
                    <a:lumOff val="50000"/>
                  </a:schemeClr>
                </a:solidFill>
              </a:rPr>
              <a:t>Program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3AD75E-1A77-4E2E-BFE0-452AC5193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79149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C2FD4-D0FD-4679-BE31-F9751D50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599" y="1846555"/>
            <a:ext cx="7594107" cy="4520689"/>
          </a:xfrm>
        </p:spPr>
        <p:txBody>
          <a:bodyPr anchor="b">
            <a:normAutofit fontScale="92500" lnSpcReduction="20000"/>
          </a:bodyPr>
          <a:lstStyle/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2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2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00" b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Introduction</a:t>
            </a:r>
            <a:endParaRPr lang="en-US" altLang="en-US" sz="2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00" b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What is thermal energy storage and why is it important?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en-US" sz="2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891540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/>
              <a:buChar char="•"/>
            </a:pPr>
            <a:r>
              <a:rPr lang="en-US" altLang="en-US" sz="2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Economic 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benefits</a:t>
            </a:r>
            <a:endParaRPr lang="en-US" altLang="en-US" sz="2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891540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/>
              <a:buChar char="•"/>
            </a:pPr>
            <a:r>
              <a:rPr lang="en-US" altLang="en-US" sz="2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Grid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benefits</a:t>
            </a:r>
            <a:endParaRPr lang="en-US" altLang="en-US" sz="2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891540" lvl="2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/>
              <a:buChar char="•"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Carbon reduction benefits</a:t>
            </a:r>
            <a:br>
              <a:rPr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</a:br>
            <a:endParaRPr lang="en-US" altLang="en-US" sz="22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What types of thermal energy storage products are commercialized?</a:t>
            </a:r>
            <a:r>
              <a:rPr lang="en-US" altLang="en-US" sz="2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 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200" b="1" dirty="0">
              <a:solidFill>
                <a:schemeClr val="accent1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891540" lvl="2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Latent ice storage </a:t>
            </a:r>
            <a:r>
              <a:rPr lang="en-US" altLang="en-US" sz="2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systems (ice on coil, encapsulated ice) </a:t>
            </a:r>
          </a:p>
          <a:p>
            <a:pPr marL="891540" lvl="2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chemeClr val="accent1">
                    <a:lumMod val="75000"/>
                  </a:schemeClr>
                </a:solidFill>
                <a:ea typeface="Times New Roman" panose="02020603050405020304" pitchFamily="18" charset="0"/>
              </a:rPr>
              <a:t>Sensible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chilled water, hot water, and high-temperature brick storage systems</a:t>
            </a:r>
            <a:endParaRPr lang="en-US" altLang="en-US" sz="2200" b="1" dirty="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1200150" lvl="2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sz="1500" b="1" dirty="0">
              <a:solidFill>
                <a:schemeClr val="accent1"/>
              </a:solidFill>
            </a:endParaRPr>
          </a:p>
          <a:p>
            <a:pPr marL="1200150" lvl="2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sz="1500" b="1" dirty="0">
              <a:solidFill>
                <a:schemeClr val="accent1"/>
              </a:solidFill>
            </a:endParaRPr>
          </a:p>
          <a:p>
            <a:pPr marL="1200150" lvl="2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21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8969-EF91-0E96-B6D2-721DC0F6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Richard Mullen </a:t>
            </a:r>
            <a:br>
              <a:rPr lang="en-US" dirty="0"/>
            </a:br>
            <a:r>
              <a:rPr lang="en-US" dirty="0"/>
              <a:t>EVAPCO Inc.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E43B5-CA36-4DF6-36DA-5F9E7B3B4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56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2840040" y="1565275"/>
            <a:ext cx="61944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012991-E1D8-4231-B27C-B33698BD4FBD}"/>
              </a:ext>
            </a:extLst>
          </p:cNvPr>
          <p:cNvSpPr txBox="1">
            <a:spLocks/>
          </p:cNvSpPr>
          <p:nvPr/>
        </p:nvSpPr>
        <p:spPr>
          <a:xfrm>
            <a:off x="323385" y="423746"/>
            <a:ext cx="11485756" cy="5910147"/>
          </a:xfrm>
          <a:prstGeom prst="rect">
            <a:avLst/>
          </a:prstGeom>
        </p:spPr>
        <p:txBody>
          <a:bodyPr vert="horz" lIns="91440" tIns="45720" rIns="91440" bIns="45720" rtlCol="0" anchor="t" anchorCtr="1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Ice Thermal Energy Storage is a problem solver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Limited Available Space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Premium Real-Estate Costs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Back-up Cooling 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Plus, Many More Solutions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Small to Large and Everything In-Between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921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8864D-CA83-E331-140F-09522B9C88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456" y="0"/>
            <a:ext cx="9811088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DE513E-4839-B4E7-1231-A53C6E8D8F8B}"/>
              </a:ext>
            </a:extLst>
          </p:cNvPr>
          <p:cNvGrpSpPr/>
          <p:nvPr/>
        </p:nvGrpSpPr>
        <p:grpSpPr>
          <a:xfrm>
            <a:off x="-2062976" y="2993469"/>
            <a:ext cx="1683835" cy="2091487"/>
            <a:chOff x="-2286000" y="1572768"/>
            <a:chExt cx="1921144" cy="246967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2D5B83-CC24-C403-EE86-4CDEE64A0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286000" y="1572768"/>
              <a:ext cx="1920240" cy="19202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Chilled Water Storage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ABF9C0-A2CF-54A7-EA6E-1CB61E44407D}"/>
                </a:ext>
              </a:extLst>
            </p:cNvPr>
            <p:cNvGrpSpPr/>
            <p:nvPr/>
          </p:nvGrpSpPr>
          <p:grpSpPr>
            <a:xfrm>
              <a:off x="-2286000" y="3625389"/>
              <a:ext cx="1921144" cy="417053"/>
              <a:chOff x="-2286000" y="3625389"/>
              <a:chExt cx="1921144" cy="41705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CC44CD6E-0493-C4E4-49E6-805A40718EBC}"/>
                  </a:ext>
                </a:extLst>
              </p:cNvPr>
              <p:cNvCxnSpPr/>
              <p:nvPr/>
            </p:nvCxnSpPr>
            <p:spPr>
              <a:xfrm rot="5400000">
                <a:off x="-2467975" y="3858657"/>
                <a:ext cx="365760" cy="1809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75CC4D0-ABE9-7443-417B-9F8E44CC8165}"/>
                  </a:ext>
                </a:extLst>
              </p:cNvPr>
              <p:cNvCxnSpPr/>
              <p:nvPr/>
            </p:nvCxnSpPr>
            <p:spPr>
              <a:xfrm rot="5400000">
                <a:off x="-548640" y="3858657"/>
                <a:ext cx="365760" cy="1809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38CAD75-9904-2AFF-01C4-318C1F92DB35}"/>
                  </a:ext>
                </a:extLst>
              </p:cNvPr>
              <p:cNvCxnSpPr/>
              <p:nvPr/>
            </p:nvCxnSpPr>
            <p:spPr>
              <a:xfrm>
                <a:off x="-2285095" y="3798651"/>
                <a:ext cx="1918430" cy="0"/>
              </a:xfrm>
              <a:prstGeom prst="line">
                <a:avLst/>
              </a:prstGeom>
              <a:ln w="19050">
                <a:solidFill>
                  <a:srgbClr val="FFFF0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62F0C8-DB6C-4774-8830-69BB777E0F36}"/>
                  </a:ext>
                </a:extLst>
              </p:cNvPr>
              <p:cNvSpPr txBox="1"/>
              <p:nvPr/>
            </p:nvSpPr>
            <p:spPr>
              <a:xfrm>
                <a:off x="-2102047" y="3625389"/>
                <a:ext cx="1524549" cy="37220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45720" rIns="45720" rtlCol="0" anchor="ctr" anchorCtr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180ft D x 52ft H</a:t>
                </a:r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4630961-0955-1738-7EC7-6799071BD376}"/>
              </a:ext>
            </a:extLst>
          </p:cNvPr>
          <p:cNvSpPr>
            <a:spLocks noChangeAspect="1"/>
          </p:cNvSpPr>
          <p:nvPr/>
        </p:nvSpPr>
        <p:spPr>
          <a:xfrm rot="2040000">
            <a:off x="5145296" y="2470121"/>
            <a:ext cx="1469835" cy="15166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F020D2AC-DF05-0848-5FC6-885AD46763AC}"/>
              </a:ext>
            </a:extLst>
          </p:cNvPr>
          <p:cNvGrpSpPr/>
          <p:nvPr/>
        </p:nvGrpSpPr>
        <p:grpSpPr>
          <a:xfrm rot="2040000">
            <a:off x="5872338" y="2148848"/>
            <a:ext cx="1349612" cy="366018"/>
            <a:chOff x="5104606" y="2004677"/>
            <a:chExt cx="1524794" cy="4192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0D9301-AFBD-1E6A-17A6-A25B091FD51E}"/>
                </a:ext>
              </a:extLst>
            </p:cNvPr>
            <p:cNvCxnSpPr/>
            <p:nvPr/>
          </p:nvCxnSpPr>
          <p:spPr>
            <a:xfrm rot="5400000">
              <a:off x="4922520" y="2240280"/>
              <a:ext cx="365760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C15BEB-6003-A9A9-8DDA-06C52C37E471}"/>
                </a:ext>
              </a:extLst>
            </p:cNvPr>
            <p:cNvCxnSpPr/>
            <p:nvPr/>
          </p:nvCxnSpPr>
          <p:spPr>
            <a:xfrm rot="5400000">
              <a:off x="6445726" y="2240280"/>
              <a:ext cx="365760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4591C1-5E7E-434B-9010-B1F6450FF00A}"/>
                </a:ext>
              </a:extLst>
            </p:cNvPr>
            <p:cNvCxnSpPr/>
            <p:nvPr/>
          </p:nvCxnSpPr>
          <p:spPr>
            <a:xfrm>
              <a:off x="5105400" y="2180163"/>
              <a:ext cx="1524000" cy="1588"/>
            </a:xfrm>
            <a:prstGeom prst="line">
              <a:avLst/>
            </a:prstGeom>
            <a:ln w="19050">
              <a:solidFill>
                <a:srgbClr val="FFFF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52D779-56C2-23E3-AEA3-624E6626CE86}"/>
                </a:ext>
              </a:extLst>
            </p:cNvPr>
            <p:cNvSpPr txBox="1"/>
            <p:nvPr/>
          </p:nvSpPr>
          <p:spPr>
            <a:xfrm>
              <a:off x="5643989" y="2004677"/>
              <a:ext cx="577448" cy="35256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45720" rIns="45720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180ft</a:t>
              </a:r>
            </a:p>
          </p:txBody>
        </p: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54BD950E-7A44-7EFB-3188-305109B11ACD}"/>
              </a:ext>
            </a:extLst>
          </p:cNvPr>
          <p:cNvGrpSpPr/>
          <p:nvPr/>
        </p:nvGrpSpPr>
        <p:grpSpPr>
          <a:xfrm rot="18240000">
            <a:off x="6051696" y="3594866"/>
            <a:ext cx="1516675" cy="523220"/>
            <a:chOff x="5104606" y="1719448"/>
            <a:chExt cx="1524794" cy="90705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21A7A3-B472-2393-9EA7-275E92C84568}"/>
                </a:ext>
              </a:extLst>
            </p:cNvPr>
            <p:cNvCxnSpPr/>
            <p:nvPr/>
          </p:nvCxnSpPr>
          <p:spPr>
            <a:xfrm rot="5400000">
              <a:off x="4922520" y="2240280"/>
              <a:ext cx="365760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547F79-E1C6-4985-3B86-69903A41CC12}"/>
                </a:ext>
              </a:extLst>
            </p:cNvPr>
            <p:cNvCxnSpPr/>
            <p:nvPr/>
          </p:nvCxnSpPr>
          <p:spPr>
            <a:xfrm rot="5400000">
              <a:off x="6445726" y="2240280"/>
              <a:ext cx="365760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DB5177-AC34-5377-AB02-0CD9070F749F}"/>
                </a:ext>
              </a:extLst>
            </p:cNvPr>
            <p:cNvCxnSpPr/>
            <p:nvPr/>
          </p:nvCxnSpPr>
          <p:spPr>
            <a:xfrm>
              <a:off x="5105400" y="2180163"/>
              <a:ext cx="1524000" cy="1588"/>
            </a:xfrm>
            <a:prstGeom prst="line">
              <a:avLst/>
            </a:prstGeom>
            <a:ln w="19050">
              <a:solidFill>
                <a:srgbClr val="FFFF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F6CA50-FA33-0E13-313D-2BD79CEA99CB}"/>
                </a:ext>
              </a:extLst>
            </p:cNvPr>
            <p:cNvSpPr txBox="1"/>
            <p:nvPr/>
          </p:nvSpPr>
          <p:spPr>
            <a:xfrm>
              <a:off x="5497460" y="1719448"/>
              <a:ext cx="660833" cy="9070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45720" rIns="45720" rtlCol="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180ft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59ft H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BA8BC3-767D-FA4B-4020-CCB3137823DC}"/>
              </a:ext>
            </a:extLst>
          </p:cNvPr>
          <p:cNvSpPr txBox="1"/>
          <p:nvPr/>
        </p:nvSpPr>
        <p:spPr>
          <a:xfrm>
            <a:off x="1190456" y="8136"/>
            <a:ext cx="9811088" cy="540001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District Cooling Plant, Texas 88,000 Ton-Hours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103095-AD4D-6C3A-B21F-C065CC68BEB5}"/>
              </a:ext>
            </a:extLst>
          </p:cNvPr>
          <p:cNvSpPr txBox="1"/>
          <p:nvPr/>
        </p:nvSpPr>
        <p:spPr>
          <a:xfrm>
            <a:off x="1097936" y="6459442"/>
            <a:ext cx="3306795" cy="39781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Image from Google Maps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51F48E-4F8C-DC5E-E05A-7DE01F8D2DF3}"/>
              </a:ext>
            </a:extLst>
          </p:cNvPr>
          <p:cNvSpPr/>
          <p:nvPr/>
        </p:nvSpPr>
        <p:spPr>
          <a:xfrm>
            <a:off x="1190456" y="5445209"/>
            <a:ext cx="981108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Chilled Water Storage is 6 to 8 times LARGER than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Ice Storage</a:t>
            </a:r>
          </a:p>
        </p:txBody>
      </p:sp>
      <p:grpSp>
        <p:nvGrpSpPr>
          <p:cNvPr id="33" name="Group 38">
            <a:extLst>
              <a:ext uri="{FF2B5EF4-FFF2-40B4-BE49-F238E27FC236}">
                <a16:creationId xmlns:a16="http://schemas.microsoft.com/office/drawing/2014/main" id="{A93019CE-E59C-5784-216C-140692D1D188}"/>
              </a:ext>
            </a:extLst>
          </p:cNvPr>
          <p:cNvGrpSpPr/>
          <p:nvPr/>
        </p:nvGrpSpPr>
        <p:grpSpPr>
          <a:xfrm>
            <a:off x="4876443" y="2158984"/>
            <a:ext cx="1068332" cy="1516675"/>
            <a:chOff x="3372488" y="2805684"/>
            <a:chExt cx="1852070" cy="17373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6B6A948-9FA0-54F0-FC87-2451490C0C0A}"/>
                </a:ext>
              </a:extLst>
            </p:cNvPr>
            <p:cNvSpPr>
              <a:spLocks/>
            </p:cNvSpPr>
            <p:nvPr/>
          </p:nvSpPr>
          <p:spPr>
            <a:xfrm rot="18240000">
              <a:off x="3429000" y="3422904"/>
              <a:ext cx="1737360" cy="5029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Ice Storage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D9E071-9A74-6B64-3443-30028C866D99}"/>
                </a:ext>
              </a:extLst>
            </p:cNvPr>
            <p:cNvSpPr>
              <a:spLocks noChangeAspect="1"/>
            </p:cNvSpPr>
            <p:nvPr/>
          </p:nvSpPr>
          <p:spPr>
            <a:xfrm rot="2040000">
              <a:off x="4721638" y="2945420"/>
              <a:ext cx="502920" cy="1451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35E72C-BCB4-E574-B26E-F3C89FF2D92D}"/>
                </a:ext>
              </a:extLst>
            </p:cNvPr>
            <p:cNvSpPr>
              <a:spLocks noChangeAspect="1"/>
            </p:cNvSpPr>
            <p:nvPr/>
          </p:nvSpPr>
          <p:spPr>
            <a:xfrm rot="2040000">
              <a:off x="3372488" y="4261783"/>
              <a:ext cx="502920" cy="1451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40">
            <a:extLst>
              <a:ext uri="{FF2B5EF4-FFF2-40B4-BE49-F238E27FC236}">
                <a16:creationId xmlns:a16="http://schemas.microsoft.com/office/drawing/2014/main" id="{F8E3BC70-9942-D53F-C877-D89980823127}"/>
              </a:ext>
            </a:extLst>
          </p:cNvPr>
          <p:cNvGrpSpPr/>
          <p:nvPr/>
        </p:nvGrpSpPr>
        <p:grpSpPr>
          <a:xfrm>
            <a:off x="4893059" y="2153197"/>
            <a:ext cx="1021589" cy="1516675"/>
            <a:chOff x="4752910" y="3236359"/>
            <a:chExt cx="1771035" cy="17373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B148F0C-5CDE-D515-1770-067FB2781518}"/>
                </a:ext>
              </a:extLst>
            </p:cNvPr>
            <p:cNvSpPr>
              <a:spLocks/>
            </p:cNvSpPr>
            <p:nvPr/>
          </p:nvSpPr>
          <p:spPr>
            <a:xfrm rot="18240000">
              <a:off x="4761284" y="3853579"/>
              <a:ext cx="1737360" cy="5029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49ft x 147ft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39ft H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EABB89B-1B8D-480A-5C69-87D01C3B2550}"/>
                </a:ext>
              </a:extLst>
            </p:cNvPr>
            <p:cNvSpPr>
              <a:spLocks noChangeAspect="1"/>
            </p:cNvSpPr>
            <p:nvPr/>
          </p:nvSpPr>
          <p:spPr>
            <a:xfrm rot="2040000">
              <a:off x="6055148" y="3379903"/>
              <a:ext cx="468797" cy="1451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E55B9B8-215B-7C88-4FC8-3EC3B5F19ED9}"/>
                </a:ext>
              </a:extLst>
            </p:cNvPr>
            <p:cNvSpPr>
              <a:spLocks noChangeAspect="1"/>
            </p:cNvSpPr>
            <p:nvPr/>
          </p:nvSpPr>
          <p:spPr>
            <a:xfrm rot="2040000">
              <a:off x="4752910" y="4679591"/>
              <a:ext cx="474152" cy="1451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73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3 0.00509 L 0.32214 0.00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8864D-CA83-E331-140F-09522B9C88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456" y="0"/>
            <a:ext cx="9811088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630961-0955-1738-7EC7-6799071BD376}"/>
              </a:ext>
            </a:extLst>
          </p:cNvPr>
          <p:cNvSpPr>
            <a:spLocks noChangeAspect="1"/>
          </p:cNvSpPr>
          <p:nvPr/>
        </p:nvSpPr>
        <p:spPr>
          <a:xfrm rot="2040000">
            <a:off x="5145296" y="2470121"/>
            <a:ext cx="1469835" cy="15166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6">
            <a:extLst>
              <a:ext uri="{FF2B5EF4-FFF2-40B4-BE49-F238E27FC236}">
                <a16:creationId xmlns:a16="http://schemas.microsoft.com/office/drawing/2014/main" id="{F020D2AC-DF05-0848-5FC6-885AD46763AC}"/>
              </a:ext>
            </a:extLst>
          </p:cNvPr>
          <p:cNvGrpSpPr/>
          <p:nvPr/>
        </p:nvGrpSpPr>
        <p:grpSpPr>
          <a:xfrm rot="2040000">
            <a:off x="5872338" y="2148848"/>
            <a:ext cx="1349612" cy="366018"/>
            <a:chOff x="5104606" y="2004677"/>
            <a:chExt cx="1524794" cy="41927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0D9301-AFBD-1E6A-17A6-A25B091FD51E}"/>
                </a:ext>
              </a:extLst>
            </p:cNvPr>
            <p:cNvCxnSpPr/>
            <p:nvPr/>
          </p:nvCxnSpPr>
          <p:spPr>
            <a:xfrm rot="5400000">
              <a:off x="4922520" y="2240280"/>
              <a:ext cx="365760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C15BEB-6003-A9A9-8DDA-06C52C37E471}"/>
                </a:ext>
              </a:extLst>
            </p:cNvPr>
            <p:cNvCxnSpPr/>
            <p:nvPr/>
          </p:nvCxnSpPr>
          <p:spPr>
            <a:xfrm rot="5400000">
              <a:off x="6445726" y="2240280"/>
              <a:ext cx="365760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4591C1-5E7E-434B-9010-B1F6450FF00A}"/>
                </a:ext>
              </a:extLst>
            </p:cNvPr>
            <p:cNvCxnSpPr/>
            <p:nvPr/>
          </p:nvCxnSpPr>
          <p:spPr>
            <a:xfrm>
              <a:off x="5105400" y="2180163"/>
              <a:ext cx="1524000" cy="1588"/>
            </a:xfrm>
            <a:prstGeom prst="line">
              <a:avLst/>
            </a:prstGeom>
            <a:ln w="19050">
              <a:solidFill>
                <a:srgbClr val="FFFF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52D779-56C2-23E3-AEA3-624E6626CE86}"/>
                </a:ext>
              </a:extLst>
            </p:cNvPr>
            <p:cNvSpPr txBox="1"/>
            <p:nvPr/>
          </p:nvSpPr>
          <p:spPr>
            <a:xfrm>
              <a:off x="5643989" y="2004677"/>
              <a:ext cx="577448" cy="35256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45720" rIns="45720" rtlCol="0" anchor="ctr" anchorCtr="1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180ft</a:t>
              </a:r>
            </a:p>
          </p:txBody>
        </p: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54BD950E-7A44-7EFB-3188-305109B11ACD}"/>
              </a:ext>
            </a:extLst>
          </p:cNvPr>
          <p:cNvGrpSpPr/>
          <p:nvPr/>
        </p:nvGrpSpPr>
        <p:grpSpPr>
          <a:xfrm rot="18240000">
            <a:off x="6051696" y="3594866"/>
            <a:ext cx="1516675" cy="523220"/>
            <a:chOff x="5104606" y="1719448"/>
            <a:chExt cx="1524794" cy="90705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921A7A3-B472-2393-9EA7-275E92C84568}"/>
                </a:ext>
              </a:extLst>
            </p:cNvPr>
            <p:cNvCxnSpPr/>
            <p:nvPr/>
          </p:nvCxnSpPr>
          <p:spPr>
            <a:xfrm rot="5400000">
              <a:off x="4922520" y="2240280"/>
              <a:ext cx="365760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4547F79-E1C6-4985-3B86-69903A41CC12}"/>
                </a:ext>
              </a:extLst>
            </p:cNvPr>
            <p:cNvCxnSpPr/>
            <p:nvPr/>
          </p:nvCxnSpPr>
          <p:spPr>
            <a:xfrm rot="5400000">
              <a:off x="6445726" y="2240280"/>
              <a:ext cx="365760" cy="1588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DB5177-AC34-5377-AB02-0CD9070F749F}"/>
                </a:ext>
              </a:extLst>
            </p:cNvPr>
            <p:cNvCxnSpPr/>
            <p:nvPr/>
          </p:nvCxnSpPr>
          <p:spPr>
            <a:xfrm>
              <a:off x="5105400" y="2180163"/>
              <a:ext cx="1524000" cy="1588"/>
            </a:xfrm>
            <a:prstGeom prst="line">
              <a:avLst/>
            </a:prstGeom>
            <a:ln w="19050">
              <a:solidFill>
                <a:srgbClr val="FFFF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F6CA50-FA33-0E13-313D-2BD79CEA99CB}"/>
                </a:ext>
              </a:extLst>
            </p:cNvPr>
            <p:cNvSpPr txBox="1"/>
            <p:nvPr/>
          </p:nvSpPr>
          <p:spPr>
            <a:xfrm>
              <a:off x="5497460" y="1719448"/>
              <a:ext cx="660833" cy="90705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45720" rIns="45720" rtlCol="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180ft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59ft H</a:t>
              </a:r>
            </a:p>
          </p:txBody>
        </p:sp>
      </p:grpSp>
      <p:grpSp>
        <p:nvGrpSpPr>
          <p:cNvPr id="33" name="Group 38">
            <a:extLst>
              <a:ext uri="{FF2B5EF4-FFF2-40B4-BE49-F238E27FC236}">
                <a16:creationId xmlns:a16="http://schemas.microsoft.com/office/drawing/2014/main" id="{A93019CE-E59C-5784-216C-140692D1D188}"/>
              </a:ext>
            </a:extLst>
          </p:cNvPr>
          <p:cNvGrpSpPr/>
          <p:nvPr/>
        </p:nvGrpSpPr>
        <p:grpSpPr>
          <a:xfrm>
            <a:off x="4876443" y="2158984"/>
            <a:ext cx="1068332" cy="1516675"/>
            <a:chOff x="3372488" y="2805684"/>
            <a:chExt cx="1852070" cy="173736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6B6A948-9FA0-54F0-FC87-2451490C0C0A}"/>
                </a:ext>
              </a:extLst>
            </p:cNvPr>
            <p:cNvSpPr>
              <a:spLocks/>
            </p:cNvSpPr>
            <p:nvPr/>
          </p:nvSpPr>
          <p:spPr>
            <a:xfrm rot="18240000">
              <a:off x="3429000" y="3422904"/>
              <a:ext cx="1737360" cy="5029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Ice Storage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D9E071-9A74-6B64-3443-30028C866D99}"/>
                </a:ext>
              </a:extLst>
            </p:cNvPr>
            <p:cNvSpPr>
              <a:spLocks noChangeAspect="1"/>
            </p:cNvSpPr>
            <p:nvPr/>
          </p:nvSpPr>
          <p:spPr>
            <a:xfrm rot="2040000">
              <a:off x="4721638" y="2945420"/>
              <a:ext cx="502920" cy="1451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35E72C-BCB4-E574-B26E-F3C89FF2D92D}"/>
                </a:ext>
              </a:extLst>
            </p:cNvPr>
            <p:cNvSpPr>
              <a:spLocks noChangeAspect="1"/>
            </p:cNvSpPr>
            <p:nvPr/>
          </p:nvSpPr>
          <p:spPr>
            <a:xfrm rot="2040000">
              <a:off x="3372488" y="4261783"/>
              <a:ext cx="502920" cy="1451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40">
            <a:extLst>
              <a:ext uri="{FF2B5EF4-FFF2-40B4-BE49-F238E27FC236}">
                <a16:creationId xmlns:a16="http://schemas.microsoft.com/office/drawing/2014/main" id="{F8E3BC70-9942-D53F-C877-D89980823127}"/>
              </a:ext>
            </a:extLst>
          </p:cNvPr>
          <p:cNvGrpSpPr/>
          <p:nvPr/>
        </p:nvGrpSpPr>
        <p:grpSpPr>
          <a:xfrm>
            <a:off x="4893059" y="2153197"/>
            <a:ext cx="1021589" cy="1516675"/>
            <a:chOff x="4752910" y="3236359"/>
            <a:chExt cx="1771035" cy="173736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B148F0C-5CDE-D515-1770-067FB2781518}"/>
                </a:ext>
              </a:extLst>
            </p:cNvPr>
            <p:cNvSpPr>
              <a:spLocks/>
            </p:cNvSpPr>
            <p:nvPr/>
          </p:nvSpPr>
          <p:spPr>
            <a:xfrm rot="18240000">
              <a:off x="4761284" y="3853579"/>
              <a:ext cx="1737360" cy="5029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49ft x 147ft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39ft H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EABB89B-1B8D-480A-5C69-87D01C3B2550}"/>
                </a:ext>
              </a:extLst>
            </p:cNvPr>
            <p:cNvSpPr>
              <a:spLocks noChangeAspect="1"/>
            </p:cNvSpPr>
            <p:nvPr/>
          </p:nvSpPr>
          <p:spPr>
            <a:xfrm rot="2040000">
              <a:off x="6055148" y="3379903"/>
              <a:ext cx="468797" cy="1451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E55B9B8-215B-7C88-4FC8-3EC3B5F19ED9}"/>
                </a:ext>
              </a:extLst>
            </p:cNvPr>
            <p:cNvSpPr>
              <a:spLocks noChangeAspect="1"/>
            </p:cNvSpPr>
            <p:nvPr/>
          </p:nvSpPr>
          <p:spPr>
            <a:xfrm rot="2040000">
              <a:off x="4752910" y="4679591"/>
              <a:ext cx="474152" cy="145157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CE9DF1-F589-FAC4-02DC-408183644111}"/>
              </a:ext>
            </a:extLst>
          </p:cNvPr>
          <p:cNvSpPr txBox="1"/>
          <p:nvPr/>
        </p:nvSpPr>
        <p:spPr>
          <a:xfrm>
            <a:off x="1190456" y="-3694"/>
            <a:ext cx="9811088" cy="62774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Costly Real-Estate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4487FE7-765F-3464-1903-B754229587AE}"/>
              </a:ext>
            </a:extLst>
          </p:cNvPr>
          <p:cNvSpPr/>
          <p:nvPr/>
        </p:nvSpPr>
        <p:spPr>
          <a:xfrm>
            <a:off x="6986530" y="966879"/>
            <a:ext cx="2696523" cy="116015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required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50ft x 148ft =7,400ft²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of land @$55/ft²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$ 407,000.00</a:t>
            </a:r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6586C7C0-920A-5EE3-158C-224B79F40408}"/>
              </a:ext>
            </a:extLst>
          </p:cNvPr>
          <p:cNvSpPr/>
          <p:nvPr/>
        </p:nvSpPr>
        <p:spPr>
          <a:xfrm rot="3319190">
            <a:off x="6254911" y="1107084"/>
            <a:ext cx="297258" cy="1547113"/>
          </a:xfrm>
          <a:prstGeom prst="downArrow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45B2D7C-DFCF-64B1-BD03-4217FEBBE2F3}"/>
              </a:ext>
            </a:extLst>
          </p:cNvPr>
          <p:cNvGrpSpPr/>
          <p:nvPr/>
        </p:nvGrpSpPr>
        <p:grpSpPr>
          <a:xfrm>
            <a:off x="1822732" y="2933084"/>
            <a:ext cx="1921144" cy="2392497"/>
            <a:chOff x="-2286000" y="1572768"/>
            <a:chExt cx="1921144" cy="246967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7D722AA-3EFA-2306-4954-3600C6A756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286000" y="1572768"/>
              <a:ext cx="1920240" cy="192024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5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Chilled Water Storage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345EF04-6683-A44F-9209-17C2ACFA4C57}"/>
                </a:ext>
              </a:extLst>
            </p:cNvPr>
            <p:cNvGrpSpPr/>
            <p:nvPr/>
          </p:nvGrpSpPr>
          <p:grpSpPr>
            <a:xfrm>
              <a:off x="-2286000" y="3652636"/>
              <a:ext cx="1921144" cy="389806"/>
              <a:chOff x="-2286000" y="3652636"/>
              <a:chExt cx="1921144" cy="389806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B2658DD-2E21-583B-B271-92F062433D0C}"/>
                  </a:ext>
                </a:extLst>
              </p:cNvPr>
              <p:cNvCxnSpPr/>
              <p:nvPr/>
            </p:nvCxnSpPr>
            <p:spPr>
              <a:xfrm rot="5400000">
                <a:off x="-2467975" y="3858657"/>
                <a:ext cx="365760" cy="1809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3435A3F-9B95-0414-49F6-2F1361EE0A5B}"/>
                  </a:ext>
                </a:extLst>
              </p:cNvPr>
              <p:cNvCxnSpPr/>
              <p:nvPr/>
            </p:nvCxnSpPr>
            <p:spPr>
              <a:xfrm rot="5400000">
                <a:off x="-548640" y="3858657"/>
                <a:ext cx="365760" cy="1809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83940C2-4A5E-CBCC-44CE-711573DB2E4D}"/>
                  </a:ext>
                </a:extLst>
              </p:cNvPr>
              <p:cNvCxnSpPr/>
              <p:nvPr/>
            </p:nvCxnSpPr>
            <p:spPr>
              <a:xfrm>
                <a:off x="-2285095" y="3798651"/>
                <a:ext cx="1918430" cy="0"/>
              </a:xfrm>
              <a:prstGeom prst="line">
                <a:avLst/>
              </a:prstGeom>
              <a:ln w="19050">
                <a:solidFill>
                  <a:srgbClr val="FFFF00"/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802701-AC23-676D-9AD8-7F95FF7AC59C}"/>
                  </a:ext>
                </a:extLst>
              </p:cNvPr>
              <p:cNvSpPr txBox="1"/>
              <p:nvPr/>
            </p:nvSpPr>
            <p:spPr>
              <a:xfrm>
                <a:off x="-2010041" y="3652636"/>
                <a:ext cx="1426031" cy="317705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45720" rIns="45720" rtlCol="0" anchor="ctr" anchorCtr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180ft D x 52m H</a:t>
                </a:r>
              </a:p>
            </p:txBody>
          </p:sp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CDE5AABD-A2A7-22B8-3F7D-F6A72BFD0488}"/>
              </a:ext>
            </a:extLst>
          </p:cNvPr>
          <p:cNvSpPr/>
          <p:nvPr/>
        </p:nvSpPr>
        <p:spPr>
          <a:xfrm>
            <a:off x="1822732" y="2933084"/>
            <a:ext cx="1927843" cy="184854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required (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90ft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 Sans" pitchFamily="2" charset="0"/>
                <a:ea typeface="+mn-ea"/>
                <a:cs typeface="+mn-cs"/>
              </a:rPr>
              <a:t>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=25,446ft²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 of 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 $55/ft²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~$ 1,400,000.00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9A6DF8-956F-DF39-7A36-5CA25AB4CD15}"/>
              </a:ext>
            </a:extLst>
          </p:cNvPr>
          <p:cNvSpPr txBox="1"/>
          <p:nvPr/>
        </p:nvSpPr>
        <p:spPr>
          <a:xfrm>
            <a:off x="1097936" y="6459442"/>
            <a:ext cx="3306795" cy="39781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Image from Google Maps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0AA918F-E7C9-921A-163B-12D74A657ECD}"/>
              </a:ext>
            </a:extLst>
          </p:cNvPr>
          <p:cNvSpPr/>
          <p:nvPr/>
        </p:nvSpPr>
        <p:spPr>
          <a:xfrm>
            <a:off x="3513839" y="5475848"/>
            <a:ext cx="5634492" cy="869208"/>
          </a:xfrm>
          <a:prstGeom prst="rect">
            <a:avLst/>
          </a:prstGeom>
          <a:solidFill>
            <a:schemeClr val="bg1"/>
          </a:solidFill>
          <a:ln w="38100">
            <a:solidFill>
              <a:srgbClr val="26A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A2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Estimated Saving on Real Estate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6A2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~$ 993,000.00</a:t>
            </a:r>
          </a:p>
        </p:txBody>
      </p:sp>
    </p:spTree>
    <p:extLst>
      <p:ext uri="{BB962C8B-B14F-4D97-AF65-F5344CB8AC3E}">
        <p14:creationId xmlns:p14="http://schemas.microsoft.com/office/powerpoint/2010/main" val="147135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6" grpId="0" animBg="1"/>
      <p:bldP spid="5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9BC0DC-6255-62AE-49E2-20FC3A4DB3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598" y="0"/>
            <a:ext cx="926080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BF176A-3F66-FD8C-5252-2ADBC460D20D}"/>
              </a:ext>
            </a:extLst>
          </p:cNvPr>
          <p:cNvSpPr/>
          <p:nvPr/>
        </p:nvSpPr>
        <p:spPr>
          <a:xfrm rot="16200000">
            <a:off x="3925232" y="4516245"/>
            <a:ext cx="1851103" cy="490654"/>
          </a:xfrm>
          <a:prstGeom prst="rect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Ice Storage Plant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F22451-ED31-C0B8-4109-021CCAD97B42}"/>
              </a:ext>
            </a:extLst>
          </p:cNvPr>
          <p:cNvSpPr/>
          <p:nvPr/>
        </p:nvSpPr>
        <p:spPr>
          <a:xfrm>
            <a:off x="6255834" y="4025589"/>
            <a:ext cx="3077737" cy="141620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Ice plant located a few levels below road surface.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Ice Storage capacity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36,480 Ton-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0E4670-76B7-E02D-6604-ACC74B3EAFE2}"/>
              </a:ext>
            </a:extLst>
          </p:cNvPr>
          <p:cNvSpPr/>
          <p:nvPr/>
        </p:nvSpPr>
        <p:spPr>
          <a:xfrm>
            <a:off x="1465598" y="6523463"/>
            <a:ext cx="9260803" cy="3345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from Google Maps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https://www.google.com/maps/@33.4487796,-112.069804,428a,35y,359.06h,8.9t/data=!3m1!1e3?authuser=0&amp;entry=ttu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2A0943-941F-6BC7-44A9-4DA15294D76E}"/>
              </a:ext>
            </a:extLst>
          </p:cNvPr>
          <p:cNvCxnSpPr/>
          <p:nvPr/>
        </p:nvCxnSpPr>
        <p:spPr>
          <a:xfrm flipH="1">
            <a:off x="5096111" y="4438185"/>
            <a:ext cx="1159723" cy="2787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8A95675-4108-2C0E-C75D-D0C138AFAA73}"/>
              </a:ext>
            </a:extLst>
          </p:cNvPr>
          <p:cNvSpPr/>
          <p:nvPr/>
        </p:nvSpPr>
        <p:spPr>
          <a:xfrm>
            <a:off x="6567806" y="1672553"/>
            <a:ext cx="2635927" cy="6804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Phoenix, Arizona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Convention Center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5DB39-5C6E-9A6E-D78C-7CD3A53510C2}"/>
              </a:ext>
            </a:extLst>
          </p:cNvPr>
          <p:cNvSpPr/>
          <p:nvPr/>
        </p:nvSpPr>
        <p:spPr>
          <a:xfrm>
            <a:off x="1465598" y="1"/>
            <a:ext cx="9260803" cy="59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 Available Space</a:t>
            </a:r>
          </a:p>
        </p:txBody>
      </p:sp>
    </p:spTree>
    <p:extLst>
      <p:ext uri="{BB962C8B-B14F-4D97-AF65-F5344CB8AC3E}">
        <p14:creationId xmlns:p14="http://schemas.microsoft.com/office/powerpoint/2010/main" val="32140643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CFB3A-9B47-7D4C-52EB-5D9605771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CBDF8D-632D-462A-A112-D62A524F81AA}"/>
              </a:ext>
            </a:extLst>
          </p:cNvPr>
          <p:cNvSpPr/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Storage Capacity 36,480 Ton-hours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7FABB-F8F1-131B-4F4B-81C3E120FB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5ED825-D5E7-432E-A5A0-EBDEC7449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4671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DBECF79-9E5E-4A01-B050-87C63CA1F0AE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265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199" y="4428000"/>
            <a:ext cx="7001108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Emergency Backup Cooling for 48 hours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Storage Capacity = 34,129 Ton-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hrs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2" descr="O:\Ice Thermal Storage\ICE COIL PICTURES\GLYCOL PROJECTS\06001 NATO\SITE\NATO - SITE 10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4000480" cy="4005933"/>
          </a:xfrm>
          <a:custGeom>
            <a:avLst/>
            <a:gdLst/>
            <a:ahLst/>
            <a:cxnLst/>
            <a:rect l="l" t="t" r="r" b="b"/>
            <a:pathLst>
              <a:path w="4000500" h="4005943">
                <a:moveTo>
                  <a:pt x="0" y="0"/>
                </a:moveTo>
                <a:lnTo>
                  <a:pt x="4000500" y="0"/>
                </a:lnTo>
                <a:lnTo>
                  <a:pt x="4000500" y="3936797"/>
                </a:lnTo>
                <a:lnTo>
                  <a:pt x="3316514" y="4005943"/>
                </a:lnTo>
                <a:lnTo>
                  <a:pt x="0" y="39641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O:\Ice Thermal Storage\ICE COIL PICTURES\GLYCOL PROJECTS\06001 NATO\SITE\NATO - SITE 09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4191002" y="10"/>
            <a:ext cx="3809998" cy="3917529"/>
          </a:xfrm>
          <a:custGeom>
            <a:avLst/>
            <a:gdLst/>
            <a:ahLst/>
            <a:cxnLst/>
            <a:rect l="l" t="t" r="r" b="b"/>
            <a:pathLst>
              <a:path w="3809998" h="3917539">
                <a:moveTo>
                  <a:pt x="0" y="0"/>
                </a:moveTo>
                <a:lnTo>
                  <a:pt x="3809998" y="0"/>
                </a:lnTo>
                <a:lnTo>
                  <a:pt x="3809998" y="3909212"/>
                </a:lnTo>
                <a:lnTo>
                  <a:pt x="1781628" y="3737429"/>
                </a:lnTo>
                <a:lnTo>
                  <a:pt x="0" y="391753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O:\Ice Thermal Storage\ICE COIL PICTURES\GLYCOL PROJECTS\06001 NATO\SITE\NATO - SITE 06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1500" y="10"/>
            <a:ext cx="4000500" cy="3959022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090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E3B2F-ABDA-F8E9-658F-36F7B3DA64CD}"/>
              </a:ext>
            </a:extLst>
          </p:cNvPr>
          <p:cNvSpPr txBox="1">
            <a:spLocks/>
          </p:cNvSpPr>
          <p:nvPr/>
        </p:nvSpPr>
        <p:spPr>
          <a:xfrm>
            <a:off x="918118" y="122663"/>
            <a:ext cx="10355764" cy="25234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Small to Larger and Everything in-between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Modular tanks from: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370 - 1,000 Ton-hours per tank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FECE0EE-3B3E-0149-E95F-F23A18D5FD9D}"/>
              </a:ext>
            </a:extLst>
          </p:cNvPr>
          <p:cNvSpPr txBox="1">
            <a:spLocks/>
          </p:cNvSpPr>
          <p:nvPr/>
        </p:nvSpPr>
        <p:spPr>
          <a:xfrm>
            <a:off x="918118" y="2646133"/>
            <a:ext cx="10664283" cy="38550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4,000 Ton-hours &amp; above, steel ice coils in a concrete.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Reduced space requirements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Easy operation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Simplified monitoring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Our largest installation to date ~127,000 Ton-hours.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There is </a:t>
            </a: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 Upper Limit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FD3CF2-8C2C-C55F-DAB1-9AED0F4F3A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154" y="878891"/>
            <a:ext cx="3226728" cy="1553903"/>
          </a:xfrm>
          <a:prstGeom prst="rect">
            <a:avLst/>
          </a:prstGeom>
        </p:spPr>
      </p:pic>
      <p:pic>
        <p:nvPicPr>
          <p:cNvPr id="13" name="Picture 12" descr="A close-up of a metal container&#10;&#10;Description automatically generated">
            <a:extLst>
              <a:ext uri="{FF2B5EF4-FFF2-40B4-BE49-F238E27FC236}">
                <a16:creationId xmlns:a16="http://schemas.microsoft.com/office/drawing/2014/main" id="{865C4FBF-63F5-987C-9F9C-AC481E7BA4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516" y="3072811"/>
            <a:ext cx="2732845" cy="180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65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O:\Ice Thermal Storage\ICE COIL PICTURES\GLYCOL PROJECTS\07016 KAAU\2012 October Phase 3 Trip\KAAU CUP2 2012-10 022.JPG">
            <a:extLst>
              <a:ext uri="{FF2B5EF4-FFF2-40B4-BE49-F238E27FC236}">
                <a16:creationId xmlns:a16="http://schemas.microsoft.com/office/drawing/2014/main" id="{795B5C2C-DDF6-74B9-B243-78D7C9CC9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43467" y="643467"/>
            <a:ext cx="5372099" cy="5571066"/>
          </a:xfrm>
          <a:prstGeom prst="rect">
            <a:avLst/>
          </a:prstGeom>
          <a:noFill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883900-9AD8-07CB-A0E6-5941ABE2F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6432" y="643467"/>
            <a:ext cx="5372100" cy="5571066"/>
          </a:xfrm>
          <a:prstGeom prst="rect">
            <a:avLst/>
          </a:prstGeom>
          <a:noFill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2CD297-FA02-9E28-EF0C-9245653F1C1A}"/>
              </a:ext>
            </a:extLst>
          </p:cNvPr>
          <p:cNvSpPr/>
          <p:nvPr/>
        </p:nvSpPr>
        <p:spPr>
          <a:xfrm>
            <a:off x="2256661" y="5297996"/>
            <a:ext cx="7506629" cy="665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Storage Capacity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126,848 Ton-hours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DDE27-76C9-581C-3305-58C0488CB750}"/>
              </a:ext>
            </a:extLst>
          </p:cNvPr>
          <p:cNvSpPr txBox="1"/>
          <p:nvPr/>
        </p:nvSpPr>
        <p:spPr>
          <a:xfrm>
            <a:off x="11151" y="480060"/>
            <a:ext cx="121696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King Abdul Aziz University Central Utility Plant - Jeddah, Saudi Arabia </a:t>
            </a:r>
          </a:p>
        </p:txBody>
      </p:sp>
    </p:spTree>
    <p:extLst>
      <p:ext uri="{BB962C8B-B14F-4D97-AF65-F5344CB8AC3E}">
        <p14:creationId xmlns:p14="http://schemas.microsoft.com/office/powerpoint/2010/main" val="10721813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8969-EF91-0E96-B6D2-721DC0F6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Paul Steffes, PE</a:t>
            </a:r>
            <a:br>
              <a:rPr lang="en-US" sz="4800" dirty="0"/>
            </a:br>
            <a:r>
              <a:rPr lang="en-US" sz="4800" dirty="0"/>
              <a:t>Steffes ETS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E43B5-CA36-4DF6-36DA-5F9E7B3B4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0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2A3BB-02BB-4B27-8827-B19CDAAB2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Inflation Reduction Act (IRA) of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9A3FD-A356-41D2-B8BB-FA3CE0A47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424418"/>
            <a:ext cx="9658906" cy="377504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FF0000"/>
                </a:solidFill>
                <a:latin typeface="+mj-lt"/>
              </a:rPr>
              <a:t>Thanks to the IRA -- Now 30-40% Off!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+mj-lt"/>
              </a:rPr>
              <a:t>Section 48 Investment Tax Credit 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Arial"/>
              </a:rPr>
              <a:t>The provision extends the Section 48 energy investment tax credit (ITC), which allows taxpayers to claim a tax credit for the cost of energy property.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  <a:cs typeface="Arial"/>
              </a:rPr>
              <a:t>Thermal Storage: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Arial"/>
              </a:rPr>
              <a:t>For thermal energy storage property, the provision provides a base credit rate of 6 percent and a bonus credit rate of up to 30 </a:t>
            </a:r>
            <a:r>
              <a:rPr lang="en-US" sz="1800" dirty="0">
                <a:latin typeface="+mj-lt"/>
                <a:ea typeface="Times New Roman" panose="02020603050405020304" pitchFamily="18" charset="0"/>
                <a:cs typeface="Arial"/>
              </a:rPr>
              <a:t>(plus 10% if domestic content) percent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Arial"/>
              </a:rPr>
              <a:t> of the basis of energy property.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Arial"/>
              </a:rPr>
              <a:t>Projects qualify for the bonus rate if they meet prevailing wage and apprenticeship requirements.</a:t>
            </a:r>
            <a:endParaRPr lang="en-US" dirty="0">
              <a:effectLst/>
              <a:latin typeface="+mj-lt"/>
              <a:ea typeface="Calibri" panose="020F0502020204030204" pitchFamily="34" charset="0"/>
              <a:cs typeface="Arial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Arial"/>
              </a:rPr>
              <a:t>The credit is available for thermal energy storage projects that are placed in service after December 31, 2022, and that begin construction before January 1, 2025.</a:t>
            </a:r>
            <a:endParaRPr lang="en-US" dirty="0">
              <a:effectLst/>
              <a:latin typeface="+mj-lt"/>
              <a:ea typeface="Calibri" panose="020F0502020204030204" pitchFamily="34" charset="0"/>
              <a:cs typeface="Arial"/>
            </a:endParaRP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cs typeface="Arial"/>
              </a:rPr>
              <a:t>Applicable to both public and private entities.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491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BE0DDE0-CB14-97FC-471F-48120AAF1653}"/>
              </a:ext>
            </a:extLst>
          </p:cNvPr>
          <p:cNvSpPr txBox="1">
            <a:spLocks/>
          </p:cNvSpPr>
          <p:nvPr/>
        </p:nvSpPr>
        <p:spPr>
          <a:xfrm>
            <a:off x="0" y="263236"/>
            <a:ext cx="12192000" cy="784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ea typeface="Open Sans" panose="020B0606030504020204" pitchFamily="34" charset="0"/>
              </a:rPr>
              <a:t>DISPATCHABLE, HIGH-TEMPERATURE (DHT)</a:t>
            </a:r>
            <a:br>
              <a:rPr lang="en-US" sz="2800" dirty="0">
                <a:solidFill>
                  <a:schemeClr val="bg1"/>
                </a:solidFill>
                <a:ea typeface="Open Sans" panose="020B0606030504020204" pitchFamily="34" charset="0"/>
              </a:rPr>
            </a:br>
            <a:r>
              <a:rPr lang="en-US" sz="3200" dirty="0">
                <a:solidFill>
                  <a:schemeClr val="bg1"/>
                </a:solidFill>
                <a:ea typeface="Open Sans" panose="020B0606030504020204" pitchFamily="34" charset="0"/>
              </a:rPr>
              <a:t>THERMAL ENERGY STORAGE BATTERIES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grass, screenshot, outdoor&#10;&#10;Description automatically generated">
            <a:extLst>
              <a:ext uri="{FF2B5EF4-FFF2-40B4-BE49-F238E27FC236}">
                <a16:creationId xmlns:a16="http://schemas.microsoft.com/office/drawing/2014/main" id="{516E1A3E-AE8E-E834-05A8-96BFAFD46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37761"/>
            <a:ext cx="12192000" cy="5357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0A728C-921E-0204-3D61-7B2F7F33B76D}"/>
              </a:ext>
            </a:extLst>
          </p:cNvPr>
          <p:cNvSpPr txBox="1"/>
          <p:nvPr/>
        </p:nvSpPr>
        <p:spPr>
          <a:xfrm>
            <a:off x="425718" y="1597256"/>
            <a:ext cx="671695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Distributed, but when aggregated grid-scale Thermal Energy Storage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Dynamically pairs  heating to the needs</a:t>
            </a:r>
          </a:p>
          <a:p>
            <a:pPr lvl="1"/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of the grid</a:t>
            </a:r>
          </a:p>
          <a:p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Enables renewable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Flexible loads for carbon reduction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WIN-WIN-WIN for Owner-Grid-Environment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15 to 480 kWh storage capacity</a:t>
            </a:r>
          </a:p>
        </p:txBody>
      </p:sp>
    </p:spTree>
    <p:extLst>
      <p:ext uri="{BB962C8B-B14F-4D97-AF65-F5344CB8AC3E}">
        <p14:creationId xmlns:p14="http://schemas.microsoft.com/office/powerpoint/2010/main" val="2474832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74EF7D-3341-EF40-E7A2-195168095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071"/>
            <a:ext cx="10515600" cy="8921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 Commercial Hydronic Furnace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6.7 MWh Storage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8FAB87-D216-56E4-F081-95DF407AD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665416"/>
            <a:ext cx="6026541" cy="4575175"/>
          </a:xfrm>
          <a:prstGeom prst="rect">
            <a:avLst/>
          </a:prstGeom>
        </p:spPr>
      </p:pic>
      <p:pic>
        <p:nvPicPr>
          <p:cNvPr id="9" name="Picture 17" descr="Hydronic copy no plk">
            <a:extLst>
              <a:ext uri="{FF2B5EF4-FFF2-40B4-BE49-F238E27FC236}">
                <a16:creationId xmlns:a16="http://schemas.microsoft.com/office/drawing/2014/main" id="{E09A338D-A86C-56F3-45A7-B7A548EB5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1706" y="1295273"/>
            <a:ext cx="3166012" cy="471448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C15462-3825-8A62-1927-F6B6BA677DCE}"/>
              </a:ext>
            </a:extLst>
          </p:cNvPr>
          <p:cNvSpPr txBox="1"/>
          <p:nvPr/>
        </p:nvSpPr>
        <p:spPr>
          <a:xfrm>
            <a:off x="8277419" y="6009759"/>
            <a:ext cx="235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480 kWh/ Unit</a:t>
            </a:r>
          </a:p>
        </p:txBody>
      </p:sp>
    </p:spTree>
    <p:extLst>
      <p:ext uri="{BB962C8B-B14F-4D97-AF65-F5344CB8AC3E}">
        <p14:creationId xmlns:p14="http://schemas.microsoft.com/office/powerpoint/2010/main" val="1352003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84485"/>
            <a:ext cx="10515600" cy="6491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Courthouses, Schools &amp; Historic Buildings</a:t>
            </a:r>
            <a:r>
              <a:rPr lang="en-US" sz="3200" dirty="0"/>
              <a:t>   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802" y="2335439"/>
            <a:ext cx="4027109" cy="3020332"/>
          </a:xfrm>
          <a:ln>
            <a:solidFill>
              <a:srgbClr val="0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16553" y="1716514"/>
            <a:ext cx="404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Courthouse = 75 Room Units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44" y="2335439"/>
            <a:ext cx="4027109" cy="30203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794341" y="1694744"/>
            <a:ext cx="54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Law Enforcement Center = 7 Hydronic Furnaces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782" y="4278742"/>
            <a:ext cx="2396751" cy="18331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8BD81E4-361E-F78B-4213-4AEE1CB68BD1}"/>
              </a:ext>
            </a:extLst>
          </p:cNvPr>
          <p:cNvGrpSpPr/>
          <p:nvPr/>
        </p:nvGrpSpPr>
        <p:grpSpPr>
          <a:xfrm>
            <a:off x="9004917" y="3253147"/>
            <a:ext cx="2718542" cy="2858703"/>
            <a:chOff x="9004917" y="3253147"/>
            <a:chExt cx="2718542" cy="285870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4917" y="3253147"/>
              <a:ext cx="2718542" cy="285870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740BDE2-A2DF-8F13-1EC0-65E2273CFC12}"/>
                </a:ext>
              </a:extLst>
            </p:cNvPr>
            <p:cNvSpPr/>
            <p:nvPr/>
          </p:nvSpPr>
          <p:spPr>
            <a:xfrm>
              <a:off x="11353800" y="5419566"/>
              <a:ext cx="310116" cy="316699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B6D69DF-8D32-5C5E-F86C-3571BC5CD3AA}"/>
              </a:ext>
            </a:extLst>
          </p:cNvPr>
          <p:cNvSpPr txBox="1"/>
          <p:nvPr/>
        </p:nvSpPr>
        <p:spPr>
          <a:xfrm>
            <a:off x="468541" y="5881017"/>
            <a:ext cx="3584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 to 40kWh/ Unit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6A73CD-4189-F4E4-9158-6924AD847CF2}"/>
              </a:ext>
            </a:extLst>
          </p:cNvPr>
          <p:cNvSpPr txBox="1"/>
          <p:nvPr/>
        </p:nvSpPr>
        <p:spPr>
          <a:xfrm>
            <a:off x="6096000" y="5881016"/>
            <a:ext cx="35846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120 to 240kWh/ Unit</a:t>
            </a:r>
          </a:p>
        </p:txBody>
      </p:sp>
    </p:spTree>
    <p:extLst>
      <p:ext uri="{BB962C8B-B14F-4D97-AF65-F5344CB8AC3E}">
        <p14:creationId xmlns:p14="http://schemas.microsoft.com/office/powerpoint/2010/main" val="41612815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53491-CDF4-10A6-5352-3A6CDC9EF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404"/>
            <a:ext cx="12192000" cy="111291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DHT Batteries with Ductless Heat Pumps</a:t>
            </a:r>
            <a:br>
              <a:rPr lang="en-US" sz="3600" b="1" dirty="0"/>
            </a:br>
            <a:r>
              <a:rPr lang="en-US" sz="3600" b="1" dirty="0"/>
              <a:t>in Urban Apartment Buildings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AF372-2ECD-E7AB-BDB8-BFAD7F6D6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8515" y="2565697"/>
            <a:ext cx="7001703" cy="1843815"/>
          </a:xfrm>
        </p:spPr>
        <p:txBody>
          <a:bodyPr>
            <a:normAutofit/>
          </a:bodyPr>
          <a:lstStyle/>
          <a:p>
            <a:r>
              <a:rPr lang="en-US" sz="2000" dirty="0"/>
              <a:t>Provide great comfort 24 hours a day</a:t>
            </a:r>
          </a:p>
          <a:p>
            <a:r>
              <a:rPr lang="en-US" sz="2000" dirty="0"/>
              <a:t>Optimize system performance by allowing the heat pump's efficiency to be fully utilized</a:t>
            </a:r>
          </a:p>
          <a:p>
            <a:r>
              <a:rPr lang="en-US" sz="2000" dirty="0"/>
              <a:t>Off-peak or load-control rates save money on heating and overall energy costs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D7325FE-4025-2061-266D-2C016E5512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21" y="1645694"/>
            <a:ext cx="3881910" cy="41693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FDD9551-B35B-517A-B580-4B27A2D3673E}"/>
              </a:ext>
            </a:extLst>
          </p:cNvPr>
          <p:cNvGrpSpPr/>
          <p:nvPr/>
        </p:nvGrpSpPr>
        <p:grpSpPr>
          <a:xfrm>
            <a:off x="7296361" y="4247705"/>
            <a:ext cx="3423921" cy="2277373"/>
            <a:chOff x="2801475" y="3631814"/>
            <a:chExt cx="3423921" cy="2277373"/>
          </a:xfrm>
        </p:grpSpPr>
        <p:pic>
          <p:nvPicPr>
            <p:cNvPr id="9" name="Content Placeholder 3">
              <a:extLst>
                <a:ext uri="{FF2B5EF4-FFF2-40B4-BE49-F238E27FC236}">
                  <a16:creationId xmlns:a16="http://schemas.microsoft.com/office/drawing/2014/main" id="{426A701D-3C45-2044-A786-2EBB27318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01475" y="3631814"/>
              <a:ext cx="3423921" cy="227737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F7E39B-98FF-9440-2FF1-787144A320B2}"/>
                </a:ext>
              </a:extLst>
            </p:cNvPr>
            <p:cNvSpPr/>
            <p:nvPr/>
          </p:nvSpPr>
          <p:spPr>
            <a:xfrm>
              <a:off x="4629150" y="4782820"/>
              <a:ext cx="461010" cy="100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F4BBFB6-3FF4-E84A-0EBD-B7D0ABB53D65}"/>
              </a:ext>
            </a:extLst>
          </p:cNvPr>
          <p:cNvSpPr txBox="1"/>
          <p:nvPr/>
        </p:nvSpPr>
        <p:spPr>
          <a:xfrm>
            <a:off x="4238516" y="1645694"/>
            <a:ext cx="7001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DHT Thermal Energy Storage + Heat Pumps offer significant benefits: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8204A-ED65-886B-602C-A1F478D801E3}"/>
              </a:ext>
            </a:extLst>
          </p:cNvPr>
          <p:cNvSpPr/>
          <p:nvPr/>
        </p:nvSpPr>
        <p:spPr>
          <a:xfrm>
            <a:off x="422694" y="4554748"/>
            <a:ext cx="646981" cy="293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853AC-CD8D-D9FC-6013-0E41269C8E7F}"/>
              </a:ext>
            </a:extLst>
          </p:cNvPr>
          <p:cNvSpPr txBox="1"/>
          <p:nvPr/>
        </p:nvSpPr>
        <p:spPr>
          <a:xfrm>
            <a:off x="290657" y="6089292"/>
            <a:ext cx="4985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Suitcase size 12 to 40kWh/ Unit</a:t>
            </a:r>
          </a:p>
        </p:txBody>
      </p:sp>
    </p:spTree>
    <p:extLst>
      <p:ext uri="{BB962C8B-B14F-4D97-AF65-F5344CB8AC3E}">
        <p14:creationId xmlns:p14="http://schemas.microsoft.com/office/powerpoint/2010/main" val="761955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D1215-EFC1-4A18-BBFE-32019456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01" y="440302"/>
            <a:ext cx="10515600" cy="8921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</a:t>
            </a:r>
            <a:r>
              <a:rPr lang="en-US" sz="4000" dirty="0"/>
              <a:t>ptimize efficiency of heat pumps in cold weather with DHT Thermal Energy Storage</a:t>
            </a:r>
            <a:br>
              <a:rPr lang="en-US" dirty="0">
                <a:latin typeface="Arial" pitchFamily="34" charset="0"/>
              </a:rPr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E08F62-8D27-49BB-BBCE-0BBA8BEF44D1}"/>
              </a:ext>
            </a:extLst>
          </p:cNvPr>
          <p:cNvSpPr txBox="1"/>
          <p:nvPr/>
        </p:nvSpPr>
        <p:spPr>
          <a:xfrm>
            <a:off x="4268745" y="3114908"/>
            <a:ext cx="1205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Stored Heat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A51A21-8BFF-4BB0-88BA-F6539FB51778}"/>
              </a:ext>
            </a:extLst>
          </p:cNvPr>
          <p:cNvSpPr txBox="1"/>
          <p:nvPr/>
        </p:nvSpPr>
        <p:spPr>
          <a:xfrm>
            <a:off x="5085754" y="3566248"/>
            <a:ext cx="2225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Heat Pump Coil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D6E024-8E26-4399-9460-E99C4261CE35}"/>
              </a:ext>
            </a:extLst>
          </p:cNvPr>
          <p:cNvSpPr txBox="1"/>
          <p:nvPr/>
        </p:nvSpPr>
        <p:spPr>
          <a:xfrm>
            <a:off x="5155213" y="4377733"/>
            <a:ext cx="242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Heat Pump Conditioned Air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E7593-7FE4-4E0C-BD17-67AC70FA966A}"/>
              </a:ext>
            </a:extLst>
          </p:cNvPr>
          <p:cNvSpPr txBox="1"/>
          <p:nvPr/>
        </p:nvSpPr>
        <p:spPr>
          <a:xfrm>
            <a:off x="3652677" y="1433311"/>
            <a:ext cx="168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Air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BF2385-A914-09AE-4175-36A92AE5A50D}"/>
              </a:ext>
            </a:extLst>
          </p:cNvPr>
          <p:cNvGrpSpPr/>
          <p:nvPr/>
        </p:nvGrpSpPr>
        <p:grpSpPr>
          <a:xfrm>
            <a:off x="757419" y="1975929"/>
            <a:ext cx="4230226" cy="4554269"/>
            <a:chOff x="3187411" y="1858558"/>
            <a:chExt cx="4554668" cy="4688315"/>
          </a:xfrm>
        </p:grpSpPr>
        <p:pic>
          <p:nvPicPr>
            <p:cNvPr id="13" name="Picture 12" descr="A close up of a box&#10;&#10;Description automatically generated">
              <a:extLst>
                <a:ext uri="{FF2B5EF4-FFF2-40B4-BE49-F238E27FC236}">
                  <a16:creationId xmlns:a16="http://schemas.microsoft.com/office/drawing/2014/main" id="{DFA277FC-D275-4E7F-A941-C21E9A7AA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7411" y="1858558"/>
              <a:ext cx="4554668" cy="468831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DA8496D-8331-DEBC-6560-E89DE0418436}"/>
                </a:ext>
              </a:extLst>
            </p:cNvPr>
            <p:cNvSpPr/>
            <p:nvPr/>
          </p:nvSpPr>
          <p:spPr>
            <a:xfrm rot="741842">
              <a:off x="4853552" y="5710443"/>
              <a:ext cx="609033" cy="166819"/>
            </a:xfrm>
            <a:prstGeom prst="rect">
              <a:avLst/>
            </a:prstGeom>
            <a:solidFill>
              <a:srgbClr val="D8C7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7E48135-EA7A-483C-9D69-64834776AB2C}"/>
              </a:ext>
            </a:extLst>
          </p:cNvPr>
          <p:cNvSpPr txBox="1"/>
          <p:nvPr/>
        </p:nvSpPr>
        <p:spPr>
          <a:xfrm>
            <a:off x="133943" y="1332476"/>
            <a:ext cx="1962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  Discharge Air</a:t>
            </a:r>
          </a:p>
        </p:txBody>
      </p:sp>
      <p:pic>
        <p:nvPicPr>
          <p:cNvPr id="5" name="Picture 4" descr="A picture containing indoor, dirty, trash&#10;&#10;Description automatically generated">
            <a:extLst>
              <a:ext uri="{FF2B5EF4-FFF2-40B4-BE49-F238E27FC236}">
                <a16:creationId xmlns:a16="http://schemas.microsoft.com/office/drawing/2014/main" id="{013BD6A0-562C-D7D1-2913-440021DDC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609" y="1433311"/>
            <a:ext cx="3943598" cy="4530134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6E5693F-6B12-189E-F291-899CD88FA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9593" y="6032856"/>
            <a:ext cx="3114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Pictured with 80 kWh heat storage and 3-ton HP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8E562-B2EA-D9D7-5407-F41013C6DFA0}"/>
              </a:ext>
            </a:extLst>
          </p:cNvPr>
          <p:cNvSpPr txBox="1"/>
          <p:nvPr/>
        </p:nvSpPr>
        <p:spPr>
          <a:xfrm>
            <a:off x="1201499" y="3468851"/>
            <a:ext cx="222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kWh heat storage</a:t>
            </a:r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7C43B54F-18B2-8B4C-A7F8-DBC4C1D4E7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21502" y="4804124"/>
            <a:ext cx="1333710" cy="670376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3442A152-5EB8-D517-E64F-24F9DB107C1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50323" y="3822794"/>
            <a:ext cx="804890" cy="53835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77E403-3A95-506B-8E81-2F62DCCE053B}"/>
              </a:ext>
            </a:extLst>
          </p:cNvPr>
          <p:cNvSpPr txBox="1"/>
          <p:nvPr/>
        </p:nvSpPr>
        <p:spPr>
          <a:xfrm>
            <a:off x="5155213" y="5342479"/>
            <a:ext cx="242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Some Heat Added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 Needed</a:t>
            </a:r>
          </a:p>
        </p:txBody>
      </p:sp>
      <p:sp>
        <p:nvSpPr>
          <p:cNvPr id="11" name="Line 5">
            <a:extLst>
              <a:ext uri="{FF2B5EF4-FFF2-40B4-BE49-F238E27FC236}">
                <a16:creationId xmlns:a16="http://schemas.microsoft.com/office/drawing/2014/main" id="{0C21F109-0F8B-C3E0-A7D4-867E691CB0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82791" y="5669659"/>
            <a:ext cx="2946002" cy="1522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327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11C14A-1C7C-666C-3157-71D642659BD1}"/>
              </a:ext>
            </a:extLst>
          </p:cNvPr>
          <p:cNvGrpSpPr/>
          <p:nvPr/>
        </p:nvGrpSpPr>
        <p:grpSpPr>
          <a:xfrm>
            <a:off x="21217" y="1331390"/>
            <a:ext cx="11698584" cy="4974408"/>
            <a:chOff x="-114433" y="1236387"/>
            <a:chExt cx="12337885" cy="53314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683F9A-96CB-9D61-1424-B398F79D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9332" y="1236387"/>
              <a:ext cx="9440219" cy="53314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DED8CD-8B44-6073-F893-10356AD1DC3C}"/>
                </a:ext>
              </a:extLst>
            </p:cNvPr>
            <p:cNvSpPr txBox="1"/>
            <p:nvPr/>
          </p:nvSpPr>
          <p:spPr>
            <a:xfrm>
              <a:off x="-35845" y="2053714"/>
              <a:ext cx="2561043" cy="17482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Thermal energy storage optimizes the operation and comfort of the air-to-air heat pump.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D3152004-51EC-645F-78EF-91E5006AA345}"/>
                </a:ext>
              </a:extLst>
            </p:cNvPr>
            <p:cNvSpPr/>
            <p:nvPr/>
          </p:nvSpPr>
          <p:spPr>
            <a:xfrm rot="16200000">
              <a:off x="8264437" y="4040405"/>
              <a:ext cx="260380" cy="163940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F599751-B366-22F3-6346-73DECD1225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1760" y="2667000"/>
              <a:ext cx="417507" cy="4189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40FCDDC-452D-63E8-A24C-0417C77576AF}"/>
                </a:ext>
              </a:extLst>
            </p:cNvPr>
            <p:cNvSpPr/>
            <p:nvPr/>
          </p:nvSpPr>
          <p:spPr>
            <a:xfrm>
              <a:off x="5063459" y="3085914"/>
              <a:ext cx="2923770" cy="48218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32EEA0-3F30-647E-083C-80D70FAF8910}"/>
                </a:ext>
              </a:extLst>
            </p:cNvPr>
            <p:cNvSpPr txBox="1"/>
            <p:nvPr/>
          </p:nvSpPr>
          <p:spPr>
            <a:xfrm>
              <a:off x="5788702" y="2001654"/>
              <a:ext cx="3100121" cy="6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FF0000"/>
                  </a:solidFill>
                </a:rPr>
                <a:t>Need for some extra heat</a:t>
              </a:r>
            </a:p>
            <a:p>
              <a:r>
                <a:rPr lang="en-US" sz="1800" b="1" dirty="0">
                  <a:solidFill>
                    <a:srgbClr val="FF0000"/>
                  </a:solidFill>
                </a:rPr>
                <a:t> here for comfort</a:t>
              </a:r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FD0EE4-537F-5E28-3934-2C1191239AB6}"/>
                </a:ext>
              </a:extLst>
            </p:cNvPr>
            <p:cNvGrpSpPr/>
            <p:nvPr/>
          </p:nvGrpSpPr>
          <p:grpSpPr>
            <a:xfrm>
              <a:off x="7650480" y="4118847"/>
              <a:ext cx="4572972" cy="1613839"/>
              <a:chOff x="7650480" y="4118847"/>
              <a:chExt cx="4572972" cy="161383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E7F792B-A2F8-046A-3357-AE6F3F41160B}"/>
                  </a:ext>
                </a:extLst>
              </p:cNvPr>
              <p:cNvSpPr/>
              <p:nvPr/>
            </p:nvSpPr>
            <p:spPr>
              <a:xfrm>
                <a:off x="7650480" y="4118847"/>
                <a:ext cx="1741651" cy="48218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EEC2496-7CD3-FAC3-2EF8-1D9EB13DE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37211" y="4588344"/>
                <a:ext cx="415256" cy="50858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6CBD85-8CA4-63C4-A3C9-C1119F04E5E8}"/>
                  </a:ext>
                </a:extLst>
              </p:cNvPr>
              <p:cNvSpPr txBox="1"/>
              <p:nvPr/>
            </p:nvSpPr>
            <p:spPr>
              <a:xfrm>
                <a:off x="9123331" y="5039970"/>
                <a:ext cx="3100121" cy="692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F0000"/>
                    </a:solidFill>
                  </a:rPr>
                  <a:t>Need for some extra heat</a:t>
                </a:r>
              </a:p>
              <a:p>
                <a:r>
                  <a:rPr lang="en-US" sz="1800" b="1" dirty="0">
                    <a:solidFill>
                      <a:srgbClr val="FF0000"/>
                    </a:solidFill>
                  </a:rPr>
                  <a:t> here for defrost</a:t>
                </a:r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32EB0C-095F-03C3-A6D4-855922FE6812}"/>
                </a:ext>
              </a:extLst>
            </p:cNvPr>
            <p:cNvGrpSpPr/>
            <p:nvPr/>
          </p:nvGrpSpPr>
          <p:grpSpPr>
            <a:xfrm>
              <a:off x="-114433" y="2756285"/>
              <a:ext cx="5599793" cy="3610161"/>
              <a:chOff x="-69989" y="2739152"/>
              <a:chExt cx="5599793" cy="3610161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F25E09D-70E3-CDE9-21A5-32567E64E4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0482" y="3856822"/>
                <a:ext cx="1006918" cy="74420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D16CC98-3735-C1BC-BF42-57344DBE8609}"/>
                  </a:ext>
                </a:extLst>
              </p:cNvPr>
              <p:cNvSpPr/>
              <p:nvPr/>
            </p:nvSpPr>
            <p:spPr>
              <a:xfrm>
                <a:off x="3326610" y="2739152"/>
                <a:ext cx="2203194" cy="1379695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47077E9-566C-000B-3B7A-AAFD4E71F610}"/>
                  </a:ext>
                </a:extLst>
              </p:cNvPr>
              <p:cNvSpPr txBox="1"/>
              <p:nvPr/>
            </p:nvSpPr>
            <p:spPr>
              <a:xfrm>
                <a:off x="-69989" y="4601029"/>
                <a:ext cx="2845337" cy="17482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Stored thermal energy replaces strip heat with lower carbon footprint alternatives.</a:t>
                </a:r>
              </a:p>
            </p:txBody>
          </p:sp>
        </p:grp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6A0ED576-CBC3-20EE-0B38-7511E767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01" y="440302"/>
            <a:ext cx="10515600" cy="8921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</a:t>
            </a:r>
            <a:r>
              <a:rPr lang="en-US" sz="4000" dirty="0"/>
              <a:t>ptimize efficiency of heat pumps in cold weather with DHT Thermal Energy Storage</a:t>
            </a:r>
            <a:br>
              <a:rPr lang="en-US" dirty="0">
                <a:latin typeface="Arial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811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75176-E46A-41EF-B40F-8D7180313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22" y="1693502"/>
            <a:ext cx="6179345" cy="2933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CBCC8D-D177-4566-BD47-DACE99983CEF}"/>
              </a:ext>
            </a:extLst>
          </p:cNvPr>
          <p:cNvSpPr txBox="1"/>
          <p:nvPr/>
        </p:nvSpPr>
        <p:spPr>
          <a:xfrm>
            <a:off x="2478051" y="6272894"/>
            <a:ext cx="70298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aseline="30000" dirty="0"/>
              <a:t> </a:t>
            </a:r>
            <a:r>
              <a:rPr lang="en-US" sz="1050" dirty="0"/>
              <a:t>https://www.epa.gov/ghgemissions/inventory-us-greenhouse-gas-emissions-and-sinks-1990-2020   Annex 1 and Figure ES-16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53DDFD-5072-4F8B-AF69-19BE0FF4F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682071" y="1347986"/>
            <a:ext cx="6509929" cy="327943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EB1B2EE-2C27-E360-A686-5E981042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3258"/>
            <a:ext cx="12192000" cy="691970"/>
          </a:xfrm>
        </p:spPr>
        <p:txBody>
          <a:bodyPr>
            <a:noAutofit/>
          </a:bodyPr>
          <a:lstStyle/>
          <a:p>
            <a:pPr algn="ctr"/>
            <a:r>
              <a:rPr lang="en-US" sz="5400" baseline="30000" dirty="0"/>
              <a:t>A Fantastic Carbon Reduction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46C13-3139-000F-1703-7D51B98B1C17}"/>
              </a:ext>
            </a:extLst>
          </p:cNvPr>
          <p:cNvSpPr txBox="1">
            <a:spLocks/>
          </p:cNvSpPr>
          <p:nvPr/>
        </p:nvSpPr>
        <p:spPr>
          <a:xfrm>
            <a:off x="474453" y="4972934"/>
            <a:ext cx="11037023" cy="11000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Thermal energy storage has the potential to virtually eliminate carbon for heating and cooling buildings.</a:t>
            </a:r>
          </a:p>
        </p:txBody>
      </p:sp>
    </p:spTree>
    <p:extLst>
      <p:ext uri="{BB962C8B-B14F-4D97-AF65-F5344CB8AC3E}">
        <p14:creationId xmlns:p14="http://schemas.microsoft.com/office/powerpoint/2010/main" val="3187240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54C4F-63F5-4C3A-BA5D-DFCBD2C0C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513" y="2795785"/>
            <a:ext cx="11488974" cy="164693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Follows the real-time up and down needs of all parts of the grid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Ensures every building and occupant has energy when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Provides visibility, controllability, and verification to the grid operator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E75EB5-1DE3-20CC-4CAC-5E8805FE441D}"/>
              </a:ext>
            </a:extLst>
          </p:cNvPr>
          <p:cNvSpPr txBox="1">
            <a:spLocks/>
          </p:cNvSpPr>
          <p:nvPr/>
        </p:nvSpPr>
        <p:spPr>
          <a:xfrm>
            <a:off x="442396" y="181009"/>
            <a:ext cx="11307208" cy="101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B32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Active Controls to Dispatch Charging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Greater Value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F292329-5B7F-951D-5AC5-3DD66478FF34}"/>
              </a:ext>
            </a:extLst>
          </p:cNvPr>
          <p:cNvSpPr txBox="1">
            <a:spLocks/>
          </p:cNvSpPr>
          <p:nvPr/>
        </p:nvSpPr>
        <p:spPr>
          <a:xfrm>
            <a:off x="632771" y="1535843"/>
            <a:ext cx="10926461" cy="101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B326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controls provide dispatchability to meet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 needs of the grid today and in the 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B0F739-B40C-EC79-6C9D-1D9F6F0D54AD}"/>
              </a:ext>
            </a:extLst>
          </p:cNvPr>
          <p:cNvSpPr txBox="1"/>
          <p:nvPr/>
        </p:nvSpPr>
        <p:spPr>
          <a:xfrm>
            <a:off x="535190" y="4442724"/>
            <a:ext cx="11121619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215CAA"/>
                </a:solidFill>
                <a:latin typeface="Arial"/>
                <a:cs typeface="Arial"/>
              </a:rPr>
              <a:t>Thermal energy storage is a true battery, providing predictable and verifiable </a:t>
            </a:r>
            <a:br>
              <a:rPr lang="en-US" sz="4000" b="1" dirty="0">
                <a:solidFill>
                  <a:srgbClr val="215CAA"/>
                </a:solidFill>
                <a:latin typeface="Arial"/>
                <a:cs typeface="Arial"/>
              </a:rPr>
            </a:br>
            <a:r>
              <a:rPr lang="en-US" sz="4000" b="1" dirty="0">
                <a:solidFill>
                  <a:srgbClr val="215CAA"/>
                </a:solidFill>
                <a:latin typeface="Arial"/>
                <a:cs typeface="Arial"/>
              </a:rPr>
              <a:t>up-and-down regulation of the grid</a:t>
            </a:r>
          </a:p>
        </p:txBody>
      </p:sp>
    </p:spTree>
    <p:extLst>
      <p:ext uri="{BB962C8B-B14F-4D97-AF65-F5344CB8AC3E}">
        <p14:creationId xmlns:p14="http://schemas.microsoft.com/office/powerpoint/2010/main" val="3531900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7C6808-24A7-9699-0F0F-76C82C91B631}"/>
              </a:ext>
            </a:extLst>
          </p:cNvPr>
          <p:cNvSpPr/>
          <p:nvPr/>
        </p:nvSpPr>
        <p:spPr>
          <a:xfrm>
            <a:off x="8763000" y="6048375"/>
            <a:ext cx="3286125" cy="611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0127"/>
            <a:ext cx="12192001" cy="130885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Dispatching Flexible Loads to Match All Grid Variabilities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67758" y="1407332"/>
            <a:ext cx="11656484" cy="4966359"/>
            <a:chOff x="195675" y="1316625"/>
            <a:chExt cx="11656484" cy="4966359"/>
          </a:xfrm>
        </p:grpSpPr>
        <p:grpSp>
          <p:nvGrpSpPr>
            <p:cNvPr id="20" name="Group 19"/>
            <p:cNvGrpSpPr/>
            <p:nvPr/>
          </p:nvGrpSpPr>
          <p:grpSpPr>
            <a:xfrm>
              <a:off x="195675" y="1316625"/>
              <a:ext cx="11656484" cy="4966359"/>
              <a:chOff x="195675" y="1316625"/>
              <a:chExt cx="11656484" cy="4966359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4753" y="1316625"/>
                <a:ext cx="11605684" cy="246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5675" y="3806484"/>
                <a:ext cx="11656484" cy="2476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Oval 7"/>
            <p:cNvSpPr/>
            <p:nvPr/>
          </p:nvSpPr>
          <p:spPr>
            <a:xfrm>
              <a:off x="4545367" y="2867487"/>
              <a:ext cx="2438400" cy="1828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5395" y="3275168"/>
              <a:ext cx="16510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2771811" y="1919058"/>
              <a:ext cx="365760" cy="27432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/>
            <p:cNvCxnSpPr>
              <a:endCxn id="9" idx="7"/>
            </p:cNvCxnSpPr>
            <p:nvPr/>
          </p:nvCxnSpPr>
          <p:spPr>
            <a:xfrm flipH="1" flipV="1">
              <a:off x="3084007" y="1959231"/>
              <a:ext cx="3236895" cy="1005840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9" idx="3"/>
            </p:cNvCxnSpPr>
            <p:nvPr/>
          </p:nvCxnSpPr>
          <p:spPr>
            <a:xfrm flipH="1" flipV="1">
              <a:off x="2825376" y="2153205"/>
              <a:ext cx="1933057" cy="216134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020675" y="2760167"/>
              <a:ext cx="2470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MW</a:t>
              </a:r>
              <a:r>
                <a:rPr 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(thermal)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46377" y="3088924"/>
              <a:ext cx="3121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Discharge</a:t>
              </a:r>
            </a:p>
            <a:p>
              <a:pPr algn="ctr"/>
              <a:r>
                <a:rPr lang="en-US" sz="1400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Delivery of  hot water and space heat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00445" y="1358072"/>
              <a:ext cx="2252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MW</a:t>
              </a:r>
              <a:r>
                <a:rPr lang="en-US" b="1" dirty="0">
                  <a:solidFill>
                    <a:srgbClr val="FF0000"/>
                  </a:solidFill>
                </a:rPr>
                <a:t>(electric)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16913" y="1801858"/>
              <a:ext cx="408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>
                  <a:solidFill>
                    <a:srgbClr val="FF0000"/>
                  </a:solidFill>
                </a:rPr>
                <a:t> Hourly dispatch set Day-ahead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with generation, load, and market forecast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12735" y="4199306"/>
              <a:ext cx="2683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</a:rPr>
                <a:t>MWh</a:t>
              </a:r>
              <a:r>
                <a:rPr lang="en-US" b="1" dirty="0">
                  <a:solidFill>
                    <a:srgbClr val="00B050"/>
                  </a:solidFill>
                </a:rPr>
                <a:t>(thermal)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13319" y="4485547"/>
              <a:ext cx="2585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B050"/>
                  </a:solidFill>
                </a:rPr>
                <a:t> </a:t>
              </a:r>
              <a:r>
                <a:rPr lang="en-US" sz="2000" b="1" i="1" dirty="0">
                  <a:solidFill>
                    <a:srgbClr val="00B050"/>
                  </a:solidFill>
                </a:rPr>
                <a:t>State of Charge</a:t>
              </a:r>
              <a:endParaRPr lang="en-US" sz="2200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 flipH="1">
              <a:off x="4227774" y="1752601"/>
              <a:ext cx="966527" cy="128691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7353302" y="3048001"/>
              <a:ext cx="787399" cy="66675"/>
            </a:xfrm>
            <a:prstGeom prst="straightConnector1">
              <a:avLst/>
            </a:prstGeom>
            <a:ln w="34925">
              <a:solidFill>
                <a:srgbClr val="66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H="1" flipV="1">
              <a:off x="894423" y="4275293"/>
              <a:ext cx="1038152" cy="210254"/>
            </a:xfrm>
            <a:prstGeom prst="straightConnector1">
              <a:avLst/>
            </a:prstGeom>
            <a:ln w="34925">
              <a:solidFill>
                <a:srgbClr val="007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53F23E-9E09-BA80-A348-E412332B871C}"/>
                </a:ext>
              </a:extLst>
            </p:cNvPr>
            <p:cNvSpPr txBox="1"/>
            <p:nvPr/>
          </p:nvSpPr>
          <p:spPr>
            <a:xfrm>
              <a:off x="408623" y="3122444"/>
              <a:ext cx="408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>
                  <a:solidFill>
                    <a:srgbClr val="FF0000"/>
                  </a:solidFill>
                </a:rPr>
                <a:t> Dispatch adjustments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made to meet real-time conditions on the grid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A7B3591-9500-38D9-254D-163926A8A78F}"/>
                </a:ext>
              </a:extLst>
            </p:cNvPr>
            <p:cNvCxnSpPr>
              <a:cxnSpLocks/>
            </p:cNvCxnSpPr>
            <p:nvPr/>
          </p:nvCxnSpPr>
          <p:spPr>
            <a:xfrm>
              <a:off x="3782757" y="3384369"/>
              <a:ext cx="1132638" cy="270659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BF817A0-1EBC-31CF-A6E6-6B6C74B0E082}"/>
                </a:ext>
              </a:extLst>
            </p:cNvPr>
            <p:cNvSpPr txBox="1"/>
            <p:nvPr/>
          </p:nvSpPr>
          <p:spPr>
            <a:xfrm>
              <a:off x="1657033" y="4205879"/>
              <a:ext cx="2585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B050"/>
                  </a:solidFill>
                </a:rPr>
                <a:t> </a:t>
              </a:r>
              <a:r>
                <a:rPr lang="en-US" sz="2000" b="1" i="1" dirty="0">
                  <a:solidFill>
                    <a:srgbClr val="00B050"/>
                  </a:solidFill>
                </a:rPr>
                <a:t>All storage is full </a:t>
              </a:r>
              <a:endParaRPr lang="en-US" sz="2200" b="1" i="1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EC181E-A545-D6A7-E170-5508EF36789D}"/>
                </a:ext>
              </a:extLst>
            </p:cNvPr>
            <p:cNvSpPr txBox="1"/>
            <p:nvPr/>
          </p:nvSpPr>
          <p:spPr>
            <a:xfrm>
              <a:off x="385898" y="4548696"/>
              <a:ext cx="4112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B050"/>
                  </a:solidFill>
                </a:rPr>
                <a:t> </a:t>
              </a:r>
              <a:r>
                <a:rPr lang="en-US" sz="2000" b="1" i="1" dirty="0">
                  <a:solidFill>
                    <a:srgbClr val="00B050"/>
                  </a:solidFill>
                </a:rPr>
                <a:t>Minimum Aggregate Storage Level</a:t>
              </a:r>
              <a:endParaRPr lang="en-US" sz="2200" b="1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8506F02-45EE-7AD1-39BD-0B44354AD712}"/>
              </a:ext>
            </a:extLst>
          </p:cNvPr>
          <p:cNvSpPr/>
          <p:nvPr/>
        </p:nvSpPr>
        <p:spPr>
          <a:xfrm>
            <a:off x="7634689" y="5450668"/>
            <a:ext cx="3525398" cy="8223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Compressor could be controlled in</a:t>
            </a:r>
          </a:p>
          <a:p>
            <a:pPr algn="ctr"/>
            <a:r>
              <a:rPr lang="en-US" dirty="0"/>
              <a:t>Critical Peak times</a:t>
            </a:r>
          </a:p>
          <a:p>
            <a:pPr algn="ctr"/>
            <a:r>
              <a:rPr lang="en-US" dirty="0"/>
              <a:t>If needed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E721F36-8682-DE9D-70D1-1ACA5EBDF2DF}"/>
              </a:ext>
            </a:extLst>
          </p:cNvPr>
          <p:cNvGrpSpPr/>
          <p:nvPr/>
        </p:nvGrpSpPr>
        <p:grpSpPr>
          <a:xfrm>
            <a:off x="0" y="1376302"/>
            <a:ext cx="11924242" cy="4966359"/>
            <a:chOff x="-72083" y="1316625"/>
            <a:chExt cx="11924242" cy="496635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0F726AC-C74F-6803-B3EE-25C6C3249316}"/>
                </a:ext>
              </a:extLst>
            </p:cNvPr>
            <p:cNvGrpSpPr/>
            <p:nvPr/>
          </p:nvGrpSpPr>
          <p:grpSpPr>
            <a:xfrm>
              <a:off x="195675" y="1316625"/>
              <a:ext cx="11656484" cy="4966359"/>
              <a:chOff x="195675" y="1316625"/>
              <a:chExt cx="11656484" cy="4966359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0B205037-9536-37B2-9F2D-03D0B0694D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4753" y="1316625"/>
                <a:ext cx="11605684" cy="246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3">
                <a:extLst>
                  <a:ext uri="{FF2B5EF4-FFF2-40B4-BE49-F238E27FC236}">
                    <a16:creationId xmlns:a16="http://schemas.microsoft.com/office/drawing/2014/main" id="{ED57EAFB-8ABA-5ED5-1760-8BDB10535E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5675" y="3806484"/>
                <a:ext cx="11656484" cy="2476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7C6FECA-768F-7F4F-83D2-421575F69E23}"/>
                </a:ext>
              </a:extLst>
            </p:cNvPr>
            <p:cNvSpPr/>
            <p:nvPr/>
          </p:nvSpPr>
          <p:spPr>
            <a:xfrm>
              <a:off x="4545367" y="2867487"/>
              <a:ext cx="2438400" cy="1828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B3E80409-B825-3CB3-9F78-83230F836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5395" y="3275168"/>
              <a:ext cx="16510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F524A44-E4CF-FD18-4256-39C7F7E3941E}"/>
                </a:ext>
              </a:extLst>
            </p:cNvPr>
            <p:cNvSpPr/>
            <p:nvPr/>
          </p:nvSpPr>
          <p:spPr>
            <a:xfrm>
              <a:off x="2771811" y="1919058"/>
              <a:ext cx="365760" cy="27432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7F5D987-FB8F-B4F2-C06C-4C2B8B9F4194}"/>
                </a:ext>
              </a:extLst>
            </p:cNvPr>
            <p:cNvCxnSpPr>
              <a:endCxn id="32" idx="7"/>
            </p:cNvCxnSpPr>
            <p:nvPr/>
          </p:nvCxnSpPr>
          <p:spPr>
            <a:xfrm flipH="1" flipV="1">
              <a:off x="3084007" y="1959231"/>
              <a:ext cx="3236895" cy="1005840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EA23807-2AF7-3612-25C2-9E481CA774F7}"/>
                </a:ext>
              </a:extLst>
            </p:cNvPr>
            <p:cNvCxnSpPr>
              <a:endCxn id="32" idx="3"/>
            </p:cNvCxnSpPr>
            <p:nvPr/>
          </p:nvCxnSpPr>
          <p:spPr>
            <a:xfrm flipH="1" flipV="1">
              <a:off x="2825376" y="2153205"/>
              <a:ext cx="1933057" cy="2161344"/>
            </a:xfrm>
            <a:prstGeom prst="line">
              <a:avLst/>
            </a:prstGeom>
            <a:ln w="28575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17C48D-B762-8C67-02C9-9CC7EE733054}"/>
                </a:ext>
              </a:extLst>
            </p:cNvPr>
            <p:cNvSpPr txBox="1"/>
            <p:nvPr/>
          </p:nvSpPr>
          <p:spPr>
            <a:xfrm>
              <a:off x="8020675" y="2760167"/>
              <a:ext cx="2470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MW</a:t>
              </a:r>
              <a:r>
                <a:rPr 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(thermal)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B46791-AE2A-2EE6-3A6C-04C6BC5B5EA5}"/>
                </a:ext>
              </a:extLst>
            </p:cNvPr>
            <p:cNvSpPr txBox="1"/>
            <p:nvPr/>
          </p:nvSpPr>
          <p:spPr>
            <a:xfrm>
              <a:off x="7746377" y="3088924"/>
              <a:ext cx="31212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Discharge</a:t>
              </a:r>
            </a:p>
            <a:p>
              <a:pPr algn="ctr"/>
              <a:r>
                <a:rPr lang="en-US" sz="1400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Delivery of  hot water and space heat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5A26D5-FF46-0312-470D-857F2058D4FC}"/>
                </a:ext>
              </a:extLst>
            </p:cNvPr>
            <p:cNvSpPr txBox="1"/>
            <p:nvPr/>
          </p:nvSpPr>
          <p:spPr>
            <a:xfrm>
              <a:off x="5200445" y="1358072"/>
              <a:ext cx="22528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MW</a:t>
              </a:r>
              <a:r>
                <a:rPr lang="en-US" b="1" dirty="0">
                  <a:solidFill>
                    <a:srgbClr val="FF0000"/>
                  </a:solidFill>
                </a:rPr>
                <a:t>(electric)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7BC294-CDBD-10C8-6DFD-2EE5E5FF1B9B}"/>
                </a:ext>
              </a:extLst>
            </p:cNvPr>
            <p:cNvSpPr txBox="1"/>
            <p:nvPr/>
          </p:nvSpPr>
          <p:spPr>
            <a:xfrm>
              <a:off x="4116913" y="1801858"/>
              <a:ext cx="408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>
                  <a:solidFill>
                    <a:srgbClr val="FF0000"/>
                  </a:solidFill>
                </a:rPr>
                <a:t> Hourly dispatch set day-ahead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with generation, load, and market forecast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226195-0043-E7F7-071B-CA12C6CC4F96}"/>
                </a:ext>
              </a:extLst>
            </p:cNvPr>
            <p:cNvSpPr txBox="1"/>
            <p:nvPr/>
          </p:nvSpPr>
          <p:spPr>
            <a:xfrm>
              <a:off x="6912735" y="4199306"/>
              <a:ext cx="2683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</a:rPr>
                <a:t>MWh</a:t>
              </a:r>
              <a:r>
                <a:rPr lang="en-US" b="1" dirty="0">
                  <a:solidFill>
                    <a:srgbClr val="00B050"/>
                  </a:solidFill>
                </a:rPr>
                <a:t>(thermal)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EDF03E-748D-22BF-BA8C-CB2D5DC3EADC}"/>
                </a:ext>
              </a:extLst>
            </p:cNvPr>
            <p:cNvSpPr txBox="1"/>
            <p:nvPr/>
          </p:nvSpPr>
          <p:spPr>
            <a:xfrm>
              <a:off x="6913319" y="4485547"/>
              <a:ext cx="2585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B050"/>
                  </a:solidFill>
                </a:rPr>
                <a:t> </a:t>
              </a:r>
              <a:r>
                <a:rPr lang="en-US" sz="2000" b="1" i="1" dirty="0">
                  <a:solidFill>
                    <a:srgbClr val="00B050"/>
                  </a:solidFill>
                </a:rPr>
                <a:t>State of Charge</a:t>
              </a:r>
              <a:endParaRPr lang="en-US" sz="2200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1567A19-3396-DC6A-4438-A1C5E4B9F1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7774" y="1752601"/>
              <a:ext cx="966527" cy="128691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4757068-35F4-B77F-F1E6-97EB1EE91318}"/>
                </a:ext>
              </a:extLst>
            </p:cNvPr>
            <p:cNvCxnSpPr/>
            <p:nvPr/>
          </p:nvCxnSpPr>
          <p:spPr>
            <a:xfrm flipH="1" flipV="1">
              <a:off x="7353302" y="3048001"/>
              <a:ext cx="787399" cy="66675"/>
            </a:xfrm>
            <a:prstGeom prst="straightConnector1">
              <a:avLst/>
            </a:prstGeom>
            <a:ln w="34925">
              <a:solidFill>
                <a:srgbClr val="66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F5B310E-2780-B1BD-37C0-CD9AC53A18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4423" y="4275293"/>
              <a:ext cx="1038152" cy="210254"/>
            </a:xfrm>
            <a:prstGeom prst="straightConnector1">
              <a:avLst/>
            </a:prstGeom>
            <a:ln w="34925">
              <a:solidFill>
                <a:srgbClr val="007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CF0337-85B1-E810-BE7D-BAB3E232825C}"/>
                </a:ext>
              </a:extLst>
            </p:cNvPr>
            <p:cNvSpPr txBox="1"/>
            <p:nvPr/>
          </p:nvSpPr>
          <p:spPr>
            <a:xfrm>
              <a:off x="408623" y="3122444"/>
              <a:ext cx="408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>
                  <a:solidFill>
                    <a:srgbClr val="FF0000"/>
                  </a:solidFill>
                </a:rPr>
                <a:t> Dispatch adjustments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made to meet real-time conditions on the grid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255C559-2C07-2902-7212-4ECC9E2C95AA}"/>
                </a:ext>
              </a:extLst>
            </p:cNvPr>
            <p:cNvCxnSpPr>
              <a:cxnSpLocks/>
            </p:cNvCxnSpPr>
            <p:nvPr/>
          </p:nvCxnSpPr>
          <p:spPr>
            <a:xfrm>
              <a:off x="3782757" y="3384369"/>
              <a:ext cx="1132638" cy="270659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609D59B-E78B-5776-BD42-A13031C8E4E2}"/>
                </a:ext>
              </a:extLst>
            </p:cNvPr>
            <p:cNvSpPr txBox="1"/>
            <p:nvPr/>
          </p:nvSpPr>
          <p:spPr>
            <a:xfrm>
              <a:off x="1657033" y="4205879"/>
              <a:ext cx="2585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B050"/>
                  </a:solidFill>
                </a:rPr>
                <a:t> </a:t>
              </a:r>
              <a:r>
                <a:rPr lang="en-US" sz="2000" b="1" i="1" dirty="0">
                  <a:solidFill>
                    <a:srgbClr val="00B050"/>
                  </a:solidFill>
                </a:rPr>
                <a:t>All storage is full </a:t>
              </a:r>
              <a:endParaRPr lang="en-US" sz="2200" b="1" i="1" dirty="0">
                <a:solidFill>
                  <a:srgbClr val="00B05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B0F84E1-77A0-BDA9-0B37-59ADFB6EAE51}"/>
                </a:ext>
              </a:extLst>
            </p:cNvPr>
            <p:cNvSpPr txBox="1"/>
            <p:nvPr/>
          </p:nvSpPr>
          <p:spPr>
            <a:xfrm>
              <a:off x="-72083" y="4561920"/>
              <a:ext cx="4112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>
                  <a:solidFill>
                    <a:srgbClr val="00B050"/>
                  </a:solidFill>
                </a:rPr>
                <a:t> </a:t>
              </a:r>
              <a:r>
                <a:rPr lang="en-US" sz="2000" b="1" i="1" dirty="0">
                  <a:solidFill>
                    <a:srgbClr val="00B050"/>
                  </a:solidFill>
                </a:rPr>
                <a:t>Minimum Aggregate Storage Level</a:t>
              </a:r>
              <a:endParaRPr lang="en-US" sz="2200" b="1" i="1" dirty="0">
                <a:solidFill>
                  <a:srgbClr val="00B050"/>
                </a:solidFill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7B7C37A-5A9D-1677-6070-A30897127C95}"/>
                </a:ext>
              </a:extLst>
            </p:cNvPr>
            <p:cNvCxnSpPr>
              <a:cxnSpLocks/>
            </p:cNvCxnSpPr>
            <p:nvPr/>
          </p:nvCxnSpPr>
          <p:spPr>
            <a:xfrm>
              <a:off x="2115946" y="4943102"/>
              <a:ext cx="1325409" cy="804889"/>
            </a:xfrm>
            <a:prstGeom prst="straightConnector1">
              <a:avLst/>
            </a:prstGeom>
            <a:ln w="34925">
              <a:solidFill>
                <a:srgbClr val="007E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68521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8969-EF91-0E96-B6D2-721DC0F63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 Vega</a:t>
            </a:r>
            <a:br>
              <a:rPr lang="en-US" dirty="0"/>
            </a:br>
            <a:r>
              <a:rPr lang="en-US" dirty="0"/>
              <a:t>Baltimore </a:t>
            </a:r>
            <a:r>
              <a:rPr lang="en-US" dirty="0" err="1"/>
              <a:t>Aircoil</a:t>
            </a:r>
            <a:r>
              <a:rPr lang="en-US" dirty="0"/>
              <a:t> Company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E43B5-CA36-4DF6-36DA-5F9E7B3B4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17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52DE7-B30E-5204-308B-32D5129B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Boaz Ur</a:t>
            </a:r>
            <a:br>
              <a:rPr lang="en-US" dirty="0"/>
            </a:br>
            <a:r>
              <a:rPr lang="en-US" dirty="0"/>
              <a:t>Nostromo Energy</a:t>
            </a:r>
          </a:p>
        </p:txBody>
      </p:sp>
    </p:spTree>
    <p:extLst>
      <p:ext uri="{BB962C8B-B14F-4D97-AF65-F5344CB8AC3E}">
        <p14:creationId xmlns:p14="http://schemas.microsoft.com/office/powerpoint/2010/main" val="749114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C7EF6-DE63-7885-C952-E01C17FC4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3595" y="1699063"/>
            <a:ext cx="2687994" cy="31808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D21E0-26A2-1FB7-F042-AAAAD54B4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motivators for thermal storage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86E72-3EA5-D6D5-8F29-7B7FEF58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4"/>
            <a:ext cx="7033591" cy="4105276"/>
          </a:xfrm>
        </p:spPr>
        <p:txBody>
          <a:bodyPr/>
          <a:lstStyle/>
          <a:p>
            <a:r>
              <a:rPr lang="en-US" sz="2400" dirty="0"/>
              <a:t>ROI difference between day/night utility rates</a:t>
            </a:r>
          </a:p>
          <a:p>
            <a:r>
              <a:rPr lang="en-US" sz="2400" dirty="0"/>
              <a:t>Demand charge avoidance</a:t>
            </a:r>
          </a:p>
          <a:p>
            <a:r>
              <a:rPr lang="en-US" sz="2400" dirty="0"/>
              <a:t>Incentive awards</a:t>
            </a:r>
          </a:p>
          <a:p>
            <a:r>
              <a:rPr lang="en-US" sz="2400" dirty="0"/>
              <a:t>LEED Points/sustainability initiatives</a:t>
            </a:r>
          </a:p>
          <a:p>
            <a:r>
              <a:rPr lang="en-US" sz="2400" dirty="0"/>
              <a:t>Emergency standby </a:t>
            </a:r>
          </a:p>
          <a:p>
            <a:r>
              <a:rPr lang="en-US" sz="2400" dirty="0"/>
              <a:t>Reduce chiller/cooling tower size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" descr="C:\Users\tvega\Documents\GKN Aerospace\Molina Incentive Check Ice Storage.JPG">
            <a:extLst>
              <a:ext uri="{FF2B5EF4-FFF2-40B4-BE49-F238E27FC236}">
                <a16:creationId xmlns:a16="http://schemas.microsoft.com/office/drawing/2014/main" id="{AF1E85F8-4550-8E01-2188-77D804C2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7122" y="3905594"/>
            <a:ext cx="3361168" cy="2523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89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E9113-0123-4AD7-A714-DF0F3C23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Common Ice TES Applications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1C2374-30A9-48CB-84BB-290EE82A4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B134B-B3D0-43D2-8E9A-A6546D3439F5}" type="slidenum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srgbClr val="79838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nl-BE" sz="1100" b="0" i="0" u="none" strike="noStrike" kern="1200" cap="none" spc="0" normalizeH="0" baseline="0" noProof="0" dirty="0">
              <a:ln>
                <a:noFill/>
              </a:ln>
              <a:solidFill>
                <a:srgbClr val="7983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2" name="Table Placeholder 11">
            <a:extLst>
              <a:ext uri="{FF2B5EF4-FFF2-40B4-BE49-F238E27FC236}">
                <a16:creationId xmlns:a16="http://schemas.microsoft.com/office/drawing/2014/main" id="{FCFBEB1F-2EC4-46CA-5E5D-135A6D3D5E3A}"/>
              </a:ext>
            </a:extLst>
          </p:cNvPr>
          <p:cNvGraphicFramePr>
            <a:graphicFrameLocks noGrp="1"/>
          </p:cNvGraphicFramePr>
          <p:nvPr>
            <p:ph type="tbl" sz="quarter" idx="13"/>
          </p:nvPr>
        </p:nvGraphicFramePr>
        <p:xfrm>
          <a:off x="679579" y="1440063"/>
          <a:ext cx="10162591" cy="4321630"/>
        </p:xfrm>
        <a:graphic>
          <a:graphicData uri="http://schemas.openxmlformats.org/drawingml/2006/table">
            <a:tbl>
              <a:tblPr/>
              <a:tblGrid>
                <a:gridCol w="6261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Application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Ice TES Technology  Type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High Rise Buildings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Office Building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Schools K-12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Universities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Internal or External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Convention Centers and Stadiums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Internal or External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Hospitals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Internal or External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Data Center Emergency Standby Cooling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District Cooling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21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Batch Process Cooling ***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External Melt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22F4FB5-7689-68E8-B40F-2A471316039C}"/>
              </a:ext>
            </a:extLst>
          </p:cNvPr>
          <p:cNvSpPr txBox="1">
            <a:spLocks/>
          </p:cNvSpPr>
          <p:nvPr/>
        </p:nvSpPr>
        <p:spPr>
          <a:xfrm>
            <a:off x="1406122" y="5973179"/>
            <a:ext cx="9436048" cy="815456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228600" indent="-2286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8288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ts val="400"/>
              </a:spcBef>
              <a:buFont typeface="Arial" panose="020B0604020202020204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Used most commonly when night load is low relative to day time load. 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C979230-142F-BB5A-9EB9-31FECEAC099F}"/>
              </a:ext>
            </a:extLst>
          </p:cNvPr>
          <p:cNvSpPr>
            <a:spLocks/>
          </p:cNvSpPr>
          <p:nvPr/>
        </p:nvSpPr>
        <p:spPr bwMode="auto">
          <a:xfrm>
            <a:off x="838200" y="5973180"/>
            <a:ext cx="392113" cy="652997"/>
          </a:xfrm>
          <a:custGeom>
            <a:avLst/>
            <a:gdLst>
              <a:gd name="T0" fmla="*/ 5 w 160"/>
              <a:gd name="T1" fmla="*/ 88 h 202"/>
              <a:gd name="T2" fmla="*/ 57 w 160"/>
              <a:gd name="T3" fmla="*/ 155 h 202"/>
              <a:gd name="T4" fmla="*/ 116 w 160"/>
              <a:gd name="T5" fmla="*/ 4 h 202"/>
              <a:gd name="T6" fmla="*/ 160 w 160"/>
              <a:gd name="T7" fmla="*/ 0 h 202"/>
              <a:gd name="T8" fmla="*/ 65 w 160"/>
              <a:gd name="T9" fmla="*/ 202 h 202"/>
              <a:gd name="T10" fmla="*/ 0 w 160"/>
              <a:gd name="T11" fmla="*/ 146 h 202"/>
              <a:gd name="T12" fmla="*/ 5 w 160"/>
              <a:gd name="T13" fmla="*/ 8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0" h="202">
                <a:moveTo>
                  <a:pt x="5" y="88"/>
                </a:moveTo>
                <a:cubicBezTo>
                  <a:pt x="57" y="155"/>
                  <a:pt x="57" y="155"/>
                  <a:pt x="57" y="155"/>
                </a:cubicBezTo>
                <a:cubicBezTo>
                  <a:pt x="116" y="4"/>
                  <a:pt x="116" y="4"/>
                  <a:pt x="116" y="4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0"/>
                  <a:pt x="108" y="84"/>
                  <a:pt x="65" y="202"/>
                </a:cubicBezTo>
                <a:cubicBezTo>
                  <a:pt x="65" y="202"/>
                  <a:pt x="18" y="159"/>
                  <a:pt x="0" y="146"/>
                </a:cubicBezTo>
                <a:lnTo>
                  <a:pt x="5" y="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3AA0A-895F-47BF-BD74-2757B6163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/>
            <a:r>
              <a:rPr lang="en-US" b="0" dirty="0"/>
              <a:t>Primarily used on systems &lt; 10,000 ton-hours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783AF-F6B8-47F5-9599-05321DE7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Melt Principle of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93D90-AD0E-4662-B3EE-17394DF0B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B134B-B3D0-43D2-8E9A-A6546D3439F5}" type="slidenum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srgbClr val="79838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nl-BE" sz="1100" b="0" i="0" u="none" strike="noStrike" kern="1200" cap="none" spc="0" normalizeH="0" baseline="0" noProof="0">
              <a:ln>
                <a:noFill/>
              </a:ln>
              <a:solidFill>
                <a:srgbClr val="7983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Lightbulb and gear">
            <a:extLst>
              <a:ext uri="{FF2B5EF4-FFF2-40B4-BE49-F238E27FC236}">
                <a16:creationId xmlns:a16="http://schemas.microsoft.com/office/drawing/2014/main" id="{D25C77E5-902B-4189-BA05-EC9CDACF9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653" y="5938799"/>
            <a:ext cx="647700" cy="647700"/>
          </a:xfrm>
          <a:prstGeom prst="rect">
            <a:avLst/>
          </a:prstGeom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33F176D5-E3F9-5E24-EB23-177847E427E7}"/>
              </a:ext>
            </a:extLst>
          </p:cNvPr>
          <p:cNvGrpSpPr>
            <a:grpSpLocks/>
          </p:cNvGrpSpPr>
          <p:nvPr/>
        </p:nvGrpSpPr>
        <p:grpSpPr bwMode="auto">
          <a:xfrm>
            <a:off x="327155" y="1614196"/>
            <a:ext cx="6928331" cy="4127816"/>
            <a:chOff x="1056" y="407"/>
            <a:chExt cx="4383" cy="2685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984A3191-D34B-0E2F-EE82-90AFBB9F5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927"/>
              <a:ext cx="1929" cy="1036"/>
            </a:xfrm>
            <a:prstGeom prst="rect">
              <a:avLst/>
            </a:prstGeom>
            <a:blipFill dpi="0" rotWithShape="1">
              <a:blip r:embed="rId4" cstate="print">
                <a:alphaModFix amt="50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0DA9FB9D-D125-6C4D-40F9-B73A782801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8" y="834"/>
              <a:ext cx="2045" cy="1187"/>
              <a:chOff x="2078" y="834"/>
              <a:chExt cx="2045" cy="1187"/>
            </a:xfrm>
          </p:grpSpPr>
          <p:sp>
            <p:nvSpPr>
              <p:cNvPr id="132" name="Rectangle 7">
                <a:extLst>
                  <a:ext uri="{FF2B5EF4-FFF2-40B4-BE49-F238E27FC236}">
                    <a16:creationId xmlns:a16="http://schemas.microsoft.com/office/drawing/2014/main" id="{2F18AFD9-C3BB-FEAD-C8CF-357C0874A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834"/>
                <a:ext cx="75" cy="1186"/>
              </a:xfrm>
              <a:prstGeom prst="rect">
                <a:avLst/>
              </a:prstGeom>
              <a:blipFill dpi="0" rotWithShape="1">
                <a:blip r:embed="rId5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Rectangle 8">
                <a:extLst>
                  <a:ext uri="{FF2B5EF4-FFF2-40B4-BE49-F238E27FC236}">
                    <a16:creationId xmlns:a16="http://schemas.microsoft.com/office/drawing/2014/main" id="{0B68C2B3-F011-9531-C0C0-00DB14972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" y="834"/>
                <a:ext cx="75" cy="1186"/>
              </a:xfrm>
              <a:prstGeom prst="rect">
                <a:avLst/>
              </a:prstGeom>
              <a:blipFill dpi="0" rotWithShape="1">
                <a:blip r:embed="rId5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Rectangle 9">
                <a:extLst>
                  <a:ext uri="{FF2B5EF4-FFF2-40B4-BE49-F238E27FC236}">
                    <a16:creationId xmlns:a16="http://schemas.microsoft.com/office/drawing/2014/main" id="{FDB9270A-4042-8F2F-2868-4DAFB3B2E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946"/>
                <a:ext cx="1969" cy="75"/>
              </a:xfrm>
              <a:prstGeom prst="rect">
                <a:avLst/>
              </a:prstGeom>
              <a:blipFill dpi="0" rotWithShape="1">
                <a:blip r:embed="rId5" cstate="print"/>
                <a:srcRect/>
                <a:tile tx="0" ty="0" sx="100000" sy="100000" flip="none" algn="tl"/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D8EA2F24-5AF5-547E-8A77-DD26AFD3A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4" y="832"/>
              <a:ext cx="2056" cy="1192"/>
              <a:chOff x="2074" y="832"/>
              <a:chExt cx="2056" cy="1192"/>
            </a:xfrm>
          </p:grpSpPr>
          <p:sp>
            <p:nvSpPr>
              <p:cNvPr id="124" name="Line 11">
                <a:extLst>
                  <a:ext uri="{FF2B5EF4-FFF2-40B4-BE49-F238E27FC236}">
                    <a16:creationId xmlns:a16="http://schemas.microsoft.com/office/drawing/2014/main" id="{D902A361-66B2-A6CF-6A2C-8B8B0C084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2" y="832"/>
                <a:ext cx="0" cy="1192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Line 12">
                <a:extLst>
                  <a:ext uri="{FF2B5EF4-FFF2-40B4-BE49-F238E27FC236}">
                    <a16:creationId xmlns:a16="http://schemas.microsoft.com/office/drawing/2014/main" id="{971A1C1E-2380-8A00-5564-992C626D42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832"/>
                <a:ext cx="0" cy="1117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Line 13">
                <a:extLst>
                  <a:ext uri="{FF2B5EF4-FFF2-40B4-BE49-F238E27FC236}">
                    <a16:creationId xmlns:a16="http://schemas.microsoft.com/office/drawing/2014/main" id="{AE202EFA-529E-3610-09A0-A97E57ABCB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8" y="832"/>
                <a:ext cx="0" cy="1192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Line 14">
                <a:extLst>
                  <a:ext uri="{FF2B5EF4-FFF2-40B4-BE49-F238E27FC236}">
                    <a16:creationId xmlns:a16="http://schemas.microsoft.com/office/drawing/2014/main" id="{F364F22E-9B7A-95E9-BDB1-6BB4A46FB5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2" y="832"/>
                <a:ext cx="0" cy="1119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Line 15">
                <a:extLst>
                  <a:ext uri="{FF2B5EF4-FFF2-40B4-BE49-F238E27FC236}">
                    <a16:creationId xmlns:a16="http://schemas.microsoft.com/office/drawing/2014/main" id="{1783692E-16ED-BBA2-410B-25882A3B7F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834"/>
                <a:ext cx="81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Line 16">
                <a:extLst>
                  <a:ext uri="{FF2B5EF4-FFF2-40B4-BE49-F238E27FC236}">
                    <a16:creationId xmlns:a16="http://schemas.microsoft.com/office/drawing/2014/main" id="{5E00493F-5A45-CCEC-04AD-C1761108A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74" y="836"/>
                <a:ext cx="82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Line 17">
                <a:extLst>
                  <a:ext uri="{FF2B5EF4-FFF2-40B4-BE49-F238E27FC236}">
                    <a16:creationId xmlns:a16="http://schemas.microsoft.com/office/drawing/2014/main" id="{9DDCD230-61EB-5BCB-6D5E-0566B9C4B0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74" y="2020"/>
                <a:ext cx="2056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Line 18">
                <a:extLst>
                  <a:ext uri="{FF2B5EF4-FFF2-40B4-BE49-F238E27FC236}">
                    <a16:creationId xmlns:a16="http://schemas.microsoft.com/office/drawing/2014/main" id="{CC380CAF-1BA3-1384-1388-DC7DEC416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8" y="1947"/>
                <a:ext cx="1906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1" name="Oval 19">
              <a:extLst>
                <a:ext uri="{FF2B5EF4-FFF2-40B4-BE49-F238E27FC236}">
                  <a16:creationId xmlns:a16="http://schemas.microsoft.com/office/drawing/2014/main" id="{C2AF0853-A17C-FCFF-A5D9-8D1829AFE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9" y="1863"/>
              <a:ext cx="856" cy="843"/>
            </a:xfrm>
            <a:prstGeom prst="ellipse">
              <a:avLst/>
            </a:prstGeom>
            <a:solidFill>
              <a:srgbClr val="33CCCC">
                <a:alpha val="74901"/>
              </a:srgbClr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2D2A6193-5776-FE40-467E-31BBF9E01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9" y="1772"/>
              <a:ext cx="35" cy="35"/>
            </a:xfrm>
            <a:custGeom>
              <a:avLst/>
              <a:gdLst>
                <a:gd name="T0" fmla="*/ 0 w 35"/>
                <a:gd name="T1" fmla="*/ 0 h 35"/>
                <a:gd name="T2" fmla="*/ 9 w 35"/>
                <a:gd name="T3" fmla="*/ 23 h 35"/>
                <a:gd name="T4" fmla="*/ 34 w 35"/>
                <a:gd name="T5" fmla="*/ 34 h 35"/>
                <a:gd name="T6" fmla="*/ 0 60000 65536"/>
                <a:gd name="T7" fmla="*/ 0 60000 65536"/>
                <a:gd name="T8" fmla="*/ 0 60000 65536"/>
                <a:gd name="T9" fmla="*/ 0 w 35"/>
                <a:gd name="T10" fmla="*/ 0 h 35"/>
                <a:gd name="T11" fmla="*/ 35 w 35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35">
                  <a:moveTo>
                    <a:pt x="0" y="0"/>
                  </a:moveTo>
                  <a:lnTo>
                    <a:pt x="9" y="23"/>
                  </a:lnTo>
                  <a:lnTo>
                    <a:pt x="34" y="34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799F5C55-1D86-7190-8A42-6E4C098A9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989"/>
              <a:ext cx="36" cy="35"/>
            </a:xfrm>
            <a:custGeom>
              <a:avLst/>
              <a:gdLst>
                <a:gd name="T0" fmla="*/ 0 w 36"/>
                <a:gd name="T1" fmla="*/ 0 h 35"/>
                <a:gd name="T2" fmla="*/ 10 w 36"/>
                <a:gd name="T3" fmla="*/ 24 h 35"/>
                <a:gd name="T4" fmla="*/ 35 w 36"/>
                <a:gd name="T5" fmla="*/ 34 h 35"/>
                <a:gd name="T6" fmla="*/ 0 60000 65536"/>
                <a:gd name="T7" fmla="*/ 0 60000 65536"/>
                <a:gd name="T8" fmla="*/ 0 60000 65536"/>
                <a:gd name="T9" fmla="*/ 0 w 36"/>
                <a:gd name="T10" fmla="*/ 0 h 35"/>
                <a:gd name="T11" fmla="*/ 36 w 36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35">
                  <a:moveTo>
                    <a:pt x="0" y="0"/>
                  </a:moveTo>
                  <a:lnTo>
                    <a:pt x="10" y="24"/>
                  </a:lnTo>
                  <a:lnTo>
                    <a:pt x="35" y="34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30E46F99-D216-702B-3FA9-CDC57A6EA9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9" y="678"/>
              <a:ext cx="0" cy="1089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Line 23">
              <a:extLst>
                <a:ext uri="{FF2B5EF4-FFF2-40B4-BE49-F238E27FC236}">
                  <a16:creationId xmlns:a16="http://schemas.microsoft.com/office/drawing/2014/main" id="{B73A1504-96CF-F578-5CBB-131201F41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6" y="670"/>
              <a:ext cx="0" cy="323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E057EE5E-C638-CA6B-29D1-1973C78CE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1664"/>
              <a:ext cx="36" cy="72"/>
            </a:xfrm>
            <a:custGeom>
              <a:avLst/>
              <a:gdLst>
                <a:gd name="T0" fmla="*/ 35 w 36"/>
                <a:gd name="T1" fmla="*/ 0 h 72"/>
                <a:gd name="T2" fmla="*/ 20 w 36"/>
                <a:gd name="T3" fmla="*/ 3 h 72"/>
                <a:gd name="T4" fmla="*/ 9 w 36"/>
                <a:gd name="T5" fmla="*/ 11 h 72"/>
                <a:gd name="T6" fmla="*/ 0 w 36"/>
                <a:gd name="T7" fmla="*/ 35 h 72"/>
                <a:gd name="T8" fmla="*/ 8 w 36"/>
                <a:gd name="T9" fmla="*/ 59 h 72"/>
                <a:gd name="T10" fmla="*/ 35 w 36"/>
                <a:gd name="T11" fmla="*/ 7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2"/>
                <a:gd name="T20" fmla="*/ 36 w 36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2">
                  <a:moveTo>
                    <a:pt x="35" y="0"/>
                  </a:moveTo>
                  <a:lnTo>
                    <a:pt x="20" y="3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59"/>
                  </a:lnTo>
                  <a:lnTo>
                    <a:pt x="35" y="71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EBB5EC86-3AD6-DAD7-C81C-AB6D4F5D7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1521"/>
              <a:ext cx="36" cy="72"/>
            </a:xfrm>
            <a:custGeom>
              <a:avLst/>
              <a:gdLst>
                <a:gd name="T0" fmla="*/ 35 w 36"/>
                <a:gd name="T1" fmla="*/ 0 h 72"/>
                <a:gd name="T2" fmla="*/ 20 w 36"/>
                <a:gd name="T3" fmla="*/ 3 h 72"/>
                <a:gd name="T4" fmla="*/ 9 w 36"/>
                <a:gd name="T5" fmla="*/ 11 h 72"/>
                <a:gd name="T6" fmla="*/ 0 w 36"/>
                <a:gd name="T7" fmla="*/ 35 h 72"/>
                <a:gd name="T8" fmla="*/ 8 w 36"/>
                <a:gd name="T9" fmla="*/ 60 h 72"/>
                <a:gd name="T10" fmla="*/ 35 w 36"/>
                <a:gd name="T11" fmla="*/ 7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2"/>
                <a:gd name="T20" fmla="*/ 36 w 36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2">
                  <a:moveTo>
                    <a:pt x="35" y="0"/>
                  </a:moveTo>
                  <a:lnTo>
                    <a:pt x="20" y="3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60"/>
                  </a:lnTo>
                  <a:lnTo>
                    <a:pt x="35" y="71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5FEFC663-7A80-8CA7-8D9E-7802B831E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1380"/>
              <a:ext cx="36" cy="71"/>
            </a:xfrm>
            <a:custGeom>
              <a:avLst/>
              <a:gdLst>
                <a:gd name="T0" fmla="*/ 35 w 36"/>
                <a:gd name="T1" fmla="*/ 0 h 71"/>
                <a:gd name="T2" fmla="*/ 20 w 36"/>
                <a:gd name="T3" fmla="*/ 2 h 71"/>
                <a:gd name="T4" fmla="*/ 9 w 36"/>
                <a:gd name="T5" fmla="*/ 11 h 71"/>
                <a:gd name="T6" fmla="*/ 0 w 36"/>
                <a:gd name="T7" fmla="*/ 35 h 71"/>
                <a:gd name="T8" fmla="*/ 8 w 36"/>
                <a:gd name="T9" fmla="*/ 58 h 71"/>
                <a:gd name="T10" fmla="*/ 35 w 36"/>
                <a:gd name="T11" fmla="*/ 70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1"/>
                <a:gd name="T20" fmla="*/ 36 w 36"/>
                <a:gd name="T21" fmla="*/ 71 h 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1">
                  <a:moveTo>
                    <a:pt x="35" y="0"/>
                  </a:moveTo>
                  <a:lnTo>
                    <a:pt x="20" y="2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58"/>
                  </a:lnTo>
                  <a:lnTo>
                    <a:pt x="35" y="70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EED08C90-A5A7-79E2-8E52-C0CDDB208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1237"/>
              <a:ext cx="36" cy="72"/>
            </a:xfrm>
            <a:custGeom>
              <a:avLst/>
              <a:gdLst>
                <a:gd name="T0" fmla="*/ 35 w 36"/>
                <a:gd name="T1" fmla="*/ 0 h 72"/>
                <a:gd name="T2" fmla="*/ 20 w 36"/>
                <a:gd name="T3" fmla="*/ 3 h 72"/>
                <a:gd name="T4" fmla="*/ 9 w 36"/>
                <a:gd name="T5" fmla="*/ 11 h 72"/>
                <a:gd name="T6" fmla="*/ 0 w 36"/>
                <a:gd name="T7" fmla="*/ 35 h 72"/>
                <a:gd name="T8" fmla="*/ 8 w 36"/>
                <a:gd name="T9" fmla="*/ 59 h 72"/>
                <a:gd name="T10" fmla="*/ 35 w 36"/>
                <a:gd name="T11" fmla="*/ 7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2"/>
                <a:gd name="T20" fmla="*/ 36 w 36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2">
                  <a:moveTo>
                    <a:pt x="35" y="0"/>
                  </a:moveTo>
                  <a:lnTo>
                    <a:pt x="20" y="3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59"/>
                  </a:lnTo>
                  <a:lnTo>
                    <a:pt x="35" y="71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6E311D30-E51A-3F17-FC9D-761BBFB40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1094"/>
              <a:ext cx="36" cy="72"/>
            </a:xfrm>
            <a:custGeom>
              <a:avLst/>
              <a:gdLst>
                <a:gd name="T0" fmla="*/ 35 w 36"/>
                <a:gd name="T1" fmla="*/ 0 h 72"/>
                <a:gd name="T2" fmla="*/ 20 w 36"/>
                <a:gd name="T3" fmla="*/ 3 h 72"/>
                <a:gd name="T4" fmla="*/ 9 w 36"/>
                <a:gd name="T5" fmla="*/ 11 h 72"/>
                <a:gd name="T6" fmla="*/ 0 w 36"/>
                <a:gd name="T7" fmla="*/ 35 h 72"/>
                <a:gd name="T8" fmla="*/ 8 w 36"/>
                <a:gd name="T9" fmla="*/ 60 h 72"/>
                <a:gd name="T10" fmla="*/ 35 w 36"/>
                <a:gd name="T11" fmla="*/ 7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2"/>
                <a:gd name="T20" fmla="*/ 36 w 36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2">
                  <a:moveTo>
                    <a:pt x="35" y="0"/>
                  </a:moveTo>
                  <a:lnTo>
                    <a:pt x="20" y="3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60"/>
                  </a:lnTo>
                  <a:lnTo>
                    <a:pt x="35" y="71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5D51F1CB-17BB-1BDF-2148-D3C0B3849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1735"/>
              <a:ext cx="38" cy="72"/>
            </a:xfrm>
            <a:custGeom>
              <a:avLst/>
              <a:gdLst>
                <a:gd name="T0" fmla="*/ 0 w 38"/>
                <a:gd name="T1" fmla="*/ 71 h 72"/>
                <a:gd name="T2" fmla="*/ 25 w 38"/>
                <a:gd name="T3" fmla="*/ 61 h 72"/>
                <a:gd name="T4" fmla="*/ 37 w 38"/>
                <a:gd name="T5" fmla="*/ 35 h 72"/>
                <a:gd name="T6" fmla="*/ 26 w 38"/>
                <a:gd name="T7" fmla="*/ 11 h 72"/>
                <a:gd name="T8" fmla="*/ 0 w 3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2"/>
                <a:gd name="T17" fmla="*/ 38 w 3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2">
                  <a:moveTo>
                    <a:pt x="0" y="71"/>
                  </a:moveTo>
                  <a:lnTo>
                    <a:pt x="25" y="61"/>
                  </a:lnTo>
                  <a:lnTo>
                    <a:pt x="37" y="35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2C14BC18-9AD0-DE0A-86C6-39AD8BA2B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1593"/>
              <a:ext cx="37" cy="72"/>
            </a:xfrm>
            <a:custGeom>
              <a:avLst/>
              <a:gdLst>
                <a:gd name="T0" fmla="*/ 0 w 37"/>
                <a:gd name="T1" fmla="*/ 71 h 72"/>
                <a:gd name="T2" fmla="*/ 25 w 37"/>
                <a:gd name="T3" fmla="*/ 61 h 72"/>
                <a:gd name="T4" fmla="*/ 36 w 37"/>
                <a:gd name="T5" fmla="*/ 36 h 72"/>
                <a:gd name="T6" fmla="*/ 26 w 37"/>
                <a:gd name="T7" fmla="*/ 11 h 72"/>
                <a:gd name="T8" fmla="*/ 0 w 37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72"/>
                <a:gd name="T17" fmla="*/ 37 w 37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72">
                  <a:moveTo>
                    <a:pt x="0" y="71"/>
                  </a:moveTo>
                  <a:lnTo>
                    <a:pt x="25" y="61"/>
                  </a:lnTo>
                  <a:lnTo>
                    <a:pt x="36" y="36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5C52E027-4F44-E3D3-6E49-B100D067B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1450"/>
              <a:ext cx="38" cy="72"/>
            </a:xfrm>
            <a:custGeom>
              <a:avLst/>
              <a:gdLst>
                <a:gd name="T0" fmla="*/ 0 w 38"/>
                <a:gd name="T1" fmla="*/ 71 h 72"/>
                <a:gd name="T2" fmla="*/ 25 w 38"/>
                <a:gd name="T3" fmla="*/ 62 h 72"/>
                <a:gd name="T4" fmla="*/ 37 w 38"/>
                <a:gd name="T5" fmla="*/ 36 h 72"/>
                <a:gd name="T6" fmla="*/ 26 w 38"/>
                <a:gd name="T7" fmla="*/ 11 h 72"/>
                <a:gd name="T8" fmla="*/ 0 w 3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2"/>
                <a:gd name="T17" fmla="*/ 38 w 3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2">
                  <a:moveTo>
                    <a:pt x="0" y="71"/>
                  </a:moveTo>
                  <a:lnTo>
                    <a:pt x="25" y="62"/>
                  </a:lnTo>
                  <a:lnTo>
                    <a:pt x="37" y="36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32DD1C06-273A-954C-D8C0-CAC4A9536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1308"/>
              <a:ext cx="38" cy="72"/>
            </a:xfrm>
            <a:custGeom>
              <a:avLst/>
              <a:gdLst>
                <a:gd name="T0" fmla="*/ 0 w 38"/>
                <a:gd name="T1" fmla="*/ 71 h 72"/>
                <a:gd name="T2" fmla="*/ 25 w 38"/>
                <a:gd name="T3" fmla="*/ 61 h 72"/>
                <a:gd name="T4" fmla="*/ 37 w 38"/>
                <a:gd name="T5" fmla="*/ 36 h 72"/>
                <a:gd name="T6" fmla="*/ 26 w 38"/>
                <a:gd name="T7" fmla="*/ 10 h 72"/>
                <a:gd name="T8" fmla="*/ 0 w 3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2"/>
                <a:gd name="T17" fmla="*/ 38 w 3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2">
                  <a:moveTo>
                    <a:pt x="0" y="71"/>
                  </a:moveTo>
                  <a:lnTo>
                    <a:pt x="25" y="61"/>
                  </a:lnTo>
                  <a:lnTo>
                    <a:pt x="37" y="36"/>
                  </a:lnTo>
                  <a:lnTo>
                    <a:pt x="26" y="10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9F0AA82C-7FE7-AD4C-731E-4F0E137B9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" y="1166"/>
              <a:ext cx="37" cy="72"/>
            </a:xfrm>
            <a:custGeom>
              <a:avLst/>
              <a:gdLst>
                <a:gd name="T0" fmla="*/ 0 w 37"/>
                <a:gd name="T1" fmla="*/ 71 h 72"/>
                <a:gd name="T2" fmla="*/ 25 w 37"/>
                <a:gd name="T3" fmla="*/ 61 h 72"/>
                <a:gd name="T4" fmla="*/ 36 w 37"/>
                <a:gd name="T5" fmla="*/ 36 h 72"/>
                <a:gd name="T6" fmla="*/ 26 w 37"/>
                <a:gd name="T7" fmla="*/ 11 h 72"/>
                <a:gd name="T8" fmla="*/ 0 w 37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72"/>
                <a:gd name="T17" fmla="*/ 37 w 37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72">
                  <a:moveTo>
                    <a:pt x="0" y="71"/>
                  </a:moveTo>
                  <a:lnTo>
                    <a:pt x="25" y="61"/>
                  </a:lnTo>
                  <a:lnTo>
                    <a:pt x="36" y="36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A4DEA0DD-0BE5-4100-00CD-C0DD03C2B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1023"/>
              <a:ext cx="38" cy="72"/>
            </a:xfrm>
            <a:custGeom>
              <a:avLst/>
              <a:gdLst>
                <a:gd name="T0" fmla="*/ 0 w 38"/>
                <a:gd name="T1" fmla="*/ 71 h 72"/>
                <a:gd name="T2" fmla="*/ 25 w 38"/>
                <a:gd name="T3" fmla="*/ 62 h 72"/>
                <a:gd name="T4" fmla="*/ 37 w 38"/>
                <a:gd name="T5" fmla="*/ 36 h 72"/>
                <a:gd name="T6" fmla="*/ 26 w 38"/>
                <a:gd name="T7" fmla="*/ 11 h 72"/>
                <a:gd name="T8" fmla="*/ 0 w 3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2"/>
                <a:gd name="T17" fmla="*/ 38 w 3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2">
                  <a:moveTo>
                    <a:pt x="0" y="71"/>
                  </a:moveTo>
                  <a:lnTo>
                    <a:pt x="25" y="62"/>
                  </a:lnTo>
                  <a:lnTo>
                    <a:pt x="37" y="36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1A8ABAB5-3017-1309-3676-64B5040FE2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023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A978B1D2-0506-D785-1605-82F7A1133A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094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Line 37">
              <a:extLst>
                <a:ext uri="{FF2B5EF4-FFF2-40B4-BE49-F238E27FC236}">
                  <a16:creationId xmlns:a16="http://schemas.microsoft.com/office/drawing/2014/main" id="{45012487-34EE-49D6-39E6-6B887C5BD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165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38">
              <a:extLst>
                <a:ext uri="{FF2B5EF4-FFF2-40B4-BE49-F238E27FC236}">
                  <a16:creationId xmlns:a16="http://schemas.microsoft.com/office/drawing/2014/main" id="{C3EB691B-2165-8B73-EB66-BE51C85FB3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237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39">
              <a:extLst>
                <a:ext uri="{FF2B5EF4-FFF2-40B4-BE49-F238E27FC236}">
                  <a16:creationId xmlns:a16="http://schemas.microsoft.com/office/drawing/2014/main" id="{79DF5D45-70CF-835C-105A-897355835E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308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Line 40">
              <a:extLst>
                <a:ext uri="{FF2B5EF4-FFF2-40B4-BE49-F238E27FC236}">
                  <a16:creationId xmlns:a16="http://schemas.microsoft.com/office/drawing/2014/main" id="{30791DD3-E008-1678-8833-4A25582336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379"/>
              <a:ext cx="1601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Line 41">
              <a:extLst>
                <a:ext uri="{FF2B5EF4-FFF2-40B4-BE49-F238E27FC236}">
                  <a16:creationId xmlns:a16="http://schemas.microsoft.com/office/drawing/2014/main" id="{2E493760-323F-1E34-8380-EE26B5DD99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450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Line 42">
              <a:extLst>
                <a:ext uri="{FF2B5EF4-FFF2-40B4-BE49-F238E27FC236}">
                  <a16:creationId xmlns:a16="http://schemas.microsoft.com/office/drawing/2014/main" id="{3F0A6C15-F84E-A02E-C6AA-D0C64C8520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521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Line 43">
              <a:extLst>
                <a:ext uri="{FF2B5EF4-FFF2-40B4-BE49-F238E27FC236}">
                  <a16:creationId xmlns:a16="http://schemas.microsoft.com/office/drawing/2014/main" id="{C04DBB0F-32F1-F238-8BFB-47B0A79CAB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592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44">
              <a:extLst>
                <a:ext uri="{FF2B5EF4-FFF2-40B4-BE49-F238E27FC236}">
                  <a16:creationId xmlns:a16="http://schemas.microsoft.com/office/drawing/2014/main" id="{C54AD9EF-2CC7-5FA9-A702-22E0F553A4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664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45">
              <a:extLst>
                <a:ext uri="{FF2B5EF4-FFF2-40B4-BE49-F238E27FC236}">
                  <a16:creationId xmlns:a16="http://schemas.microsoft.com/office/drawing/2014/main" id="{26DF3CCB-54AA-A79A-36CB-A96547E8A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1735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46">
              <a:extLst>
                <a:ext uri="{FF2B5EF4-FFF2-40B4-BE49-F238E27FC236}">
                  <a16:creationId xmlns:a16="http://schemas.microsoft.com/office/drawing/2014/main" id="{A4804A6B-3A00-9126-1F68-1556828681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8" y="1806"/>
              <a:ext cx="1679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47">
              <a:extLst>
                <a:ext uri="{FF2B5EF4-FFF2-40B4-BE49-F238E27FC236}">
                  <a16:creationId xmlns:a16="http://schemas.microsoft.com/office/drawing/2014/main" id="{ECB4C57D-8A4B-983C-A65A-B753724EF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6" y="639"/>
              <a:ext cx="36" cy="36"/>
            </a:xfrm>
            <a:custGeom>
              <a:avLst/>
              <a:gdLst>
                <a:gd name="T0" fmla="*/ 35 w 36"/>
                <a:gd name="T1" fmla="*/ 0 h 36"/>
                <a:gd name="T2" fmla="*/ 11 w 36"/>
                <a:gd name="T3" fmla="*/ 10 h 36"/>
                <a:gd name="T4" fmla="*/ 0 w 36"/>
                <a:gd name="T5" fmla="*/ 35 h 36"/>
                <a:gd name="T6" fmla="*/ 0 60000 65536"/>
                <a:gd name="T7" fmla="*/ 0 60000 65536"/>
                <a:gd name="T8" fmla="*/ 0 60000 65536"/>
                <a:gd name="T9" fmla="*/ 0 w 36"/>
                <a:gd name="T10" fmla="*/ 0 h 36"/>
                <a:gd name="T11" fmla="*/ 36 w 36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36">
                  <a:moveTo>
                    <a:pt x="35" y="0"/>
                  </a:moveTo>
                  <a:lnTo>
                    <a:pt x="11" y="10"/>
                  </a:lnTo>
                  <a:lnTo>
                    <a:pt x="0" y="35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147AA21-A4DD-6EF3-59E9-BE81200B9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3" y="639"/>
              <a:ext cx="36" cy="36"/>
            </a:xfrm>
            <a:custGeom>
              <a:avLst/>
              <a:gdLst>
                <a:gd name="T0" fmla="*/ 35 w 36"/>
                <a:gd name="T1" fmla="*/ 35 h 36"/>
                <a:gd name="T2" fmla="*/ 25 w 36"/>
                <a:gd name="T3" fmla="*/ 11 h 36"/>
                <a:gd name="T4" fmla="*/ 0 w 36"/>
                <a:gd name="T5" fmla="*/ 0 h 36"/>
                <a:gd name="T6" fmla="*/ 0 60000 65536"/>
                <a:gd name="T7" fmla="*/ 0 60000 65536"/>
                <a:gd name="T8" fmla="*/ 0 60000 65536"/>
                <a:gd name="T9" fmla="*/ 0 w 36"/>
                <a:gd name="T10" fmla="*/ 0 h 36"/>
                <a:gd name="T11" fmla="*/ 36 w 36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36">
                  <a:moveTo>
                    <a:pt x="35" y="35"/>
                  </a:moveTo>
                  <a:lnTo>
                    <a:pt x="25" y="11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Line 49">
              <a:extLst>
                <a:ext uri="{FF2B5EF4-FFF2-40B4-BE49-F238E27FC236}">
                  <a16:creationId xmlns:a16="http://schemas.microsoft.com/office/drawing/2014/main" id="{3D427007-1394-C284-D31F-3CD25BA9EF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5" y="639"/>
              <a:ext cx="31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Line 50">
              <a:extLst>
                <a:ext uri="{FF2B5EF4-FFF2-40B4-BE49-F238E27FC236}">
                  <a16:creationId xmlns:a16="http://schemas.microsoft.com/office/drawing/2014/main" id="{8083691C-B9E1-6EE9-D564-FBF58B2621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02" y="639"/>
              <a:ext cx="285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51">
              <a:extLst>
                <a:ext uri="{FF2B5EF4-FFF2-40B4-BE49-F238E27FC236}">
                  <a16:creationId xmlns:a16="http://schemas.microsoft.com/office/drawing/2014/main" id="{4FCEA923-958D-33B1-88C8-4CB49AEB8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5" y="2287"/>
              <a:ext cx="40" cy="67"/>
            </a:xfrm>
            <a:custGeom>
              <a:avLst/>
              <a:gdLst>
                <a:gd name="T0" fmla="*/ 0 w 40"/>
                <a:gd name="T1" fmla="*/ 56 h 67"/>
                <a:gd name="T2" fmla="*/ 19 w 40"/>
                <a:gd name="T3" fmla="*/ 66 h 67"/>
                <a:gd name="T4" fmla="*/ 39 w 40"/>
                <a:gd name="T5" fmla="*/ 0 h 67"/>
                <a:gd name="T6" fmla="*/ 0 w 40"/>
                <a:gd name="T7" fmla="*/ 56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67"/>
                <a:gd name="T14" fmla="*/ 40 w 40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67">
                  <a:moveTo>
                    <a:pt x="0" y="56"/>
                  </a:moveTo>
                  <a:lnTo>
                    <a:pt x="19" y="66"/>
                  </a:lnTo>
                  <a:lnTo>
                    <a:pt x="39" y="0"/>
                  </a:lnTo>
                  <a:lnTo>
                    <a:pt x="0" y="56"/>
                  </a:lnTo>
                </a:path>
              </a:pathLst>
            </a:custGeom>
            <a:solidFill>
              <a:srgbClr val="00FF00"/>
            </a:solidFill>
            <a:ln w="25400" cap="rnd">
              <a:solidFill>
                <a:srgbClr val="063DE8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tangle 52">
              <a:extLst>
                <a:ext uri="{FF2B5EF4-FFF2-40B4-BE49-F238E27FC236}">
                  <a16:creationId xmlns:a16="http://schemas.microsoft.com/office/drawing/2014/main" id="{457E32FC-3540-2111-EFF8-63BF95B8C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4" y="1889"/>
              <a:ext cx="277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ICE</a:t>
              </a:r>
            </a:p>
          </p:txBody>
        </p:sp>
        <p:sp>
          <p:nvSpPr>
            <p:cNvPr id="45" name="Oval 53">
              <a:extLst>
                <a:ext uri="{FF2B5EF4-FFF2-40B4-BE49-F238E27FC236}">
                  <a16:creationId xmlns:a16="http://schemas.microsoft.com/office/drawing/2014/main" id="{2FBE858C-23A2-B274-48D7-ADFEFC81A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8" y="2187"/>
              <a:ext cx="197" cy="195"/>
            </a:xfrm>
            <a:prstGeom prst="ellipse">
              <a:avLst/>
            </a:prstGeom>
            <a:noFill/>
            <a:ln w="25400">
              <a:solidFill>
                <a:srgbClr val="063D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Oval 54">
              <a:extLst>
                <a:ext uri="{FF2B5EF4-FFF2-40B4-BE49-F238E27FC236}">
                  <a16:creationId xmlns:a16="http://schemas.microsoft.com/office/drawing/2014/main" id="{ECED9475-13EF-EDA4-7502-1B165A5FD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" y="2072"/>
              <a:ext cx="432" cy="425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55">
              <a:extLst>
                <a:ext uri="{FF2B5EF4-FFF2-40B4-BE49-F238E27FC236}">
                  <a16:creationId xmlns:a16="http://schemas.microsoft.com/office/drawing/2014/main" id="{AF27EAD3-8783-05CB-54BD-53C499FD3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1" y="1325"/>
              <a:ext cx="646" cy="173"/>
            </a:xfrm>
            <a:prstGeom prst="rect">
              <a:avLst/>
            </a:prstGeom>
            <a:solidFill>
              <a:schemeClr val="accent1">
                <a:alpha val="79999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45720" rIns="45720" anchor="ctr" anchorCtr="1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ICE ON COIL</a:t>
              </a:r>
            </a:p>
          </p:txBody>
        </p:sp>
        <p:sp>
          <p:nvSpPr>
            <p:cNvPr id="48" name="Oval 56">
              <a:extLst>
                <a:ext uri="{FF2B5EF4-FFF2-40B4-BE49-F238E27FC236}">
                  <a16:creationId xmlns:a16="http://schemas.microsoft.com/office/drawing/2014/main" id="{6E217F6B-8C6B-0316-822D-7E0EB823BE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" y="2174"/>
              <a:ext cx="223" cy="220"/>
            </a:xfrm>
            <a:prstGeom prst="ellipse">
              <a:avLst/>
            </a:prstGeom>
            <a:solidFill>
              <a:srgbClr val="FF00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57">
              <a:extLst>
                <a:ext uri="{FF2B5EF4-FFF2-40B4-BE49-F238E27FC236}">
                  <a16:creationId xmlns:a16="http://schemas.microsoft.com/office/drawing/2014/main" id="{943A6233-661F-9FC1-6850-9FD0DAF32B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1" y="639"/>
              <a:ext cx="230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 type="triangle" w="med" len="lg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58">
              <a:extLst>
                <a:ext uri="{FF2B5EF4-FFF2-40B4-BE49-F238E27FC236}">
                  <a16:creationId xmlns:a16="http://schemas.microsoft.com/office/drawing/2014/main" id="{C039C035-FFBF-CA82-9100-8C02FE292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0" y="639"/>
              <a:ext cx="230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 type="triangle" w="med" len="lg"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AutoShape 59">
              <a:extLst>
                <a:ext uri="{FF2B5EF4-FFF2-40B4-BE49-F238E27FC236}">
                  <a16:creationId xmlns:a16="http://schemas.microsoft.com/office/drawing/2014/main" id="{5AE2373A-58FF-225C-E37B-EA0ED12AE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" y="407"/>
              <a:ext cx="576" cy="409"/>
            </a:xfrm>
            <a:prstGeom prst="callout2">
              <a:avLst>
                <a:gd name="adj1" fmla="val 17602"/>
                <a:gd name="adj2" fmla="val 11023"/>
                <a:gd name="adj3" fmla="val 17602"/>
                <a:gd name="adj4" fmla="val -27954"/>
                <a:gd name="adj5" fmla="val 40833"/>
                <a:gd name="adj6" fmla="val -4844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 type="stealth" w="med" len="lg"/>
            </a:ln>
          </p:spPr>
          <p:txBody>
            <a:bodyPr lIns="45720" rIns="4572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WARM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GLYCOL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AutoShape 60">
              <a:extLst>
                <a:ext uri="{FF2B5EF4-FFF2-40B4-BE49-F238E27FC236}">
                  <a16:creationId xmlns:a16="http://schemas.microsoft.com/office/drawing/2014/main" id="{0DF262EB-CCEB-C8A0-5454-2E83BB10F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407"/>
              <a:ext cx="576" cy="409"/>
            </a:xfrm>
            <a:prstGeom prst="callout2">
              <a:avLst>
                <a:gd name="adj1" fmla="val 17602"/>
                <a:gd name="adj2" fmla="val 82528"/>
                <a:gd name="adj3" fmla="val 17602"/>
                <a:gd name="adj4" fmla="val 125176"/>
                <a:gd name="adj5" fmla="val 44255"/>
                <a:gd name="adj6" fmla="val 142884"/>
              </a:avLst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 type="stealth" w="med" len="lg"/>
            </a:ln>
          </p:spPr>
          <p:txBody>
            <a:bodyPr lIns="45720" rIns="4572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COLD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GLYCOL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OUT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AutoShape 61">
              <a:extLst>
                <a:ext uri="{FF2B5EF4-FFF2-40B4-BE49-F238E27FC236}">
                  <a16:creationId xmlns:a16="http://schemas.microsoft.com/office/drawing/2014/main" id="{FDAEE22B-F9E6-8746-CD07-832035D76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" y="2798"/>
              <a:ext cx="576" cy="294"/>
            </a:xfrm>
            <a:prstGeom prst="callout3">
              <a:avLst>
                <a:gd name="adj1" fmla="val 24491"/>
                <a:gd name="adj2" fmla="val 84676"/>
                <a:gd name="adj3" fmla="val 24491"/>
                <a:gd name="adj4" fmla="val 113542"/>
                <a:gd name="adj5" fmla="val -82903"/>
                <a:gd name="adj6" fmla="val 112468"/>
                <a:gd name="adj7" fmla="val -179023"/>
                <a:gd name="adj8" fmla="val 11547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 type="stealth" w="med" len="lg"/>
            </a:ln>
          </p:spPr>
          <p:txBody>
            <a:bodyPr lIns="45720" rIns="4572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WARM GLYCOL</a:t>
              </a:r>
            </a:p>
          </p:txBody>
        </p:sp>
        <p:sp>
          <p:nvSpPr>
            <p:cNvPr id="54" name="AutoShape 62">
              <a:extLst>
                <a:ext uri="{FF2B5EF4-FFF2-40B4-BE49-F238E27FC236}">
                  <a16:creationId xmlns:a16="http://schemas.microsoft.com/office/drawing/2014/main" id="{5A0AB42C-C0DE-56A2-C024-ED36F9103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" y="1482"/>
              <a:ext cx="960" cy="294"/>
            </a:xfrm>
            <a:prstGeom prst="callout3">
              <a:avLst>
                <a:gd name="adj1" fmla="val 24491"/>
                <a:gd name="adj2" fmla="val 105000"/>
                <a:gd name="adj3" fmla="val 24491"/>
                <a:gd name="adj4" fmla="val 105000"/>
                <a:gd name="adj5" fmla="val 174829"/>
                <a:gd name="adj6" fmla="val 105000"/>
                <a:gd name="adj7" fmla="val 228569"/>
                <a:gd name="adj8" fmla="val 7656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 type="stealth" w="med" len="lg"/>
            </a:ln>
          </p:spPr>
          <p:txBody>
            <a:bodyPr lIns="45720" rIns="4572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MELTING OCCURS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INSIDE</a:t>
              </a:r>
            </a:p>
          </p:txBody>
        </p:sp>
        <p:grpSp>
          <p:nvGrpSpPr>
            <p:cNvPr id="55" name="Group 63">
              <a:extLst>
                <a:ext uri="{FF2B5EF4-FFF2-40B4-BE49-F238E27FC236}">
                  <a16:creationId xmlns:a16="http://schemas.microsoft.com/office/drawing/2014/main" id="{610EFE17-6C72-ACFD-85E2-F782B593D5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2" y="1548"/>
              <a:ext cx="1048" cy="612"/>
              <a:chOff x="3752" y="1548"/>
              <a:chExt cx="1048" cy="612"/>
            </a:xfrm>
          </p:grpSpPr>
          <p:sp>
            <p:nvSpPr>
              <p:cNvPr id="122" name="Line 64">
                <a:extLst>
                  <a:ext uri="{FF2B5EF4-FFF2-40B4-BE49-F238E27FC236}">
                    <a16:creationId xmlns:a16="http://schemas.microsoft.com/office/drawing/2014/main" id="{826547EE-7C30-F094-1B28-16741176D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1584"/>
                <a:ext cx="1008" cy="5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Oval 65">
                <a:extLst>
                  <a:ext uri="{FF2B5EF4-FFF2-40B4-BE49-F238E27FC236}">
                    <a16:creationId xmlns:a16="http://schemas.microsoft.com/office/drawing/2014/main" id="{4E243271-2066-1A4E-B504-7D7807756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2" y="1548"/>
                <a:ext cx="40" cy="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632E1716-057A-CEF1-8328-1BA8BE7966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6" y="920"/>
              <a:ext cx="1880" cy="19"/>
              <a:chOff x="2156" y="920"/>
              <a:chExt cx="1880" cy="19"/>
            </a:xfrm>
          </p:grpSpPr>
          <p:sp>
            <p:nvSpPr>
              <p:cNvPr id="58" name="Line 67">
                <a:extLst>
                  <a:ext uri="{FF2B5EF4-FFF2-40B4-BE49-F238E27FC236}">
                    <a16:creationId xmlns:a16="http://schemas.microsoft.com/office/drawing/2014/main" id="{17FE1E67-A074-A50A-6DEF-57A8F08EA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934"/>
                <a:ext cx="4" cy="1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Line 68">
                <a:extLst>
                  <a:ext uri="{FF2B5EF4-FFF2-40B4-BE49-F238E27FC236}">
                    <a16:creationId xmlns:a16="http://schemas.microsoft.com/office/drawing/2014/main" id="{DD94C88C-22BB-5B8C-D815-60896399C9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920"/>
                <a:ext cx="22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Line 69">
                <a:extLst>
                  <a:ext uri="{FF2B5EF4-FFF2-40B4-BE49-F238E27FC236}">
                    <a16:creationId xmlns:a16="http://schemas.microsoft.com/office/drawing/2014/main" id="{75256D72-BD22-5DFD-2F55-3C794E343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9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Line 70">
                <a:extLst>
                  <a:ext uri="{FF2B5EF4-FFF2-40B4-BE49-F238E27FC236}">
                    <a16:creationId xmlns:a16="http://schemas.microsoft.com/office/drawing/2014/main" id="{A3DFC0E6-59F4-1F04-D925-731FA1151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0" y="928"/>
                <a:ext cx="7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Line 71">
                <a:extLst>
                  <a:ext uri="{FF2B5EF4-FFF2-40B4-BE49-F238E27FC236}">
                    <a16:creationId xmlns:a16="http://schemas.microsoft.com/office/drawing/2014/main" id="{F9C50BA6-B7E7-0B2C-CC74-8178B807C0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8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Line 72">
                <a:extLst>
                  <a:ext uri="{FF2B5EF4-FFF2-40B4-BE49-F238E27FC236}">
                    <a16:creationId xmlns:a16="http://schemas.microsoft.com/office/drawing/2014/main" id="{91C1127B-D268-8221-2BAE-5212E7EC1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0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Line 73">
                <a:extLst>
                  <a:ext uri="{FF2B5EF4-FFF2-40B4-BE49-F238E27FC236}">
                    <a16:creationId xmlns:a16="http://schemas.microsoft.com/office/drawing/2014/main" id="{7900EDC3-8AB0-4109-3B21-D0AB2A172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8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Line 74">
                <a:extLst>
                  <a:ext uri="{FF2B5EF4-FFF2-40B4-BE49-F238E27FC236}">
                    <a16:creationId xmlns:a16="http://schemas.microsoft.com/office/drawing/2014/main" id="{12BC6367-20D7-F7BD-F6B7-E3A6D05AE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9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Line 75">
                <a:extLst>
                  <a:ext uri="{FF2B5EF4-FFF2-40B4-BE49-F238E27FC236}">
                    <a16:creationId xmlns:a16="http://schemas.microsoft.com/office/drawing/2014/main" id="{093A7EAB-BD66-1B3C-683E-E129A35714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7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Line 76">
                <a:extLst>
                  <a:ext uri="{FF2B5EF4-FFF2-40B4-BE49-F238E27FC236}">
                    <a16:creationId xmlns:a16="http://schemas.microsoft.com/office/drawing/2014/main" id="{381EB907-3198-875A-CCF9-371011305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9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Line 77">
                <a:extLst>
                  <a:ext uri="{FF2B5EF4-FFF2-40B4-BE49-F238E27FC236}">
                    <a16:creationId xmlns:a16="http://schemas.microsoft.com/office/drawing/2014/main" id="{C9414121-CEA0-930D-7288-4F3E9840A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97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Line 78">
                <a:extLst>
                  <a:ext uri="{FF2B5EF4-FFF2-40B4-BE49-F238E27FC236}">
                    <a16:creationId xmlns:a16="http://schemas.microsoft.com/office/drawing/2014/main" id="{B869D628-9C5D-2D7F-4B1C-35BFCE768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8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Line 79">
                <a:extLst>
                  <a:ext uri="{FF2B5EF4-FFF2-40B4-BE49-F238E27FC236}">
                    <a16:creationId xmlns:a16="http://schemas.microsoft.com/office/drawing/2014/main" id="{82B42EDB-1AA0-3157-374C-9235301F5B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7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Line 80">
                <a:extLst>
                  <a:ext uri="{FF2B5EF4-FFF2-40B4-BE49-F238E27FC236}">
                    <a16:creationId xmlns:a16="http://schemas.microsoft.com/office/drawing/2014/main" id="{ED21183B-3B8C-0E08-BCC8-86970B6CB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8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Line 81">
                <a:extLst>
                  <a:ext uri="{FF2B5EF4-FFF2-40B4-BE49-F238E27FC236}">
                    <a16:creationId xmlns:a16="http://schemas.microsoft.com/office/drawing/2014/main" id="{BCDA5B5A-88B0-F200-CA54-513B277E0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77" y="920"/>
                <a:ext cx="22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Line 82">
                <a:extLst>
                  <a:ext uri="{FF2B5EF4-FFF2-40B4-BE49-F238E27FC236}">
                    <a16:creationId xmlns:a16="http://schemas.microsoft.com/office/drawing/2014/main" id="{05FD765D-B83C-6D16-6CF2-FF2FBC5B2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Line 83">
                <a:extLst>
                  <a:ext uri="{FF2B5EF4-FFF2-40B4-BE49-F238E27FC236}">
                    <a16:creationId xmlns:a16="http://schemas.microsoft.com/office/drawing/2014/main" id="{92F820D4-7938-5609-14FB-EE53A9DE7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16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Line 84">
                <a:extLst>
                  <a:ext uri="{FF2B5EF4-FFF2-40B4-BE49-F238E27FC236}">
                    <a16:creationId xmlns:a16="http://schemas.microsoft.com/office/drawing/2014/main" id="{5F6B6ED9-1737-A809-07FE-348421AB3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8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Line 85">
                <a:extLst>
                  <a:ext uri="{FF2B5EF4-FFF2-40B4-BE49-F238E27FC236}">
                    <a16:creationId xmlns:a16="http://schemas.microsoft.com/office/drawing/2014/main" id="{9EB97135-FA10-9D98-2D64-6E62B2629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6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Line 86">
                <a:extLst>
                  <a:ext uri="{FF2B5EF4-FFF2-40B4-BE49-F238E27FC236}">
                    <a16:creationId xmlns:a16="http://schemas.microsoft.com/office/drawing/2014/main" id="{5EDC6134-F3B1-701D-EFD2-45F4403DE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7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Line 87">
                <a:extLst>
                  <a:ext uri="{FF2B5EF4-FFF2-40B4-BE49-F238E27FC236}">
                    <a16:creationId xmlns:a16="http://schemas.microsoft.com/office/drawing/2014/main" id="{C588D119-F38D-42E2-605B-4BB328B92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5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Line 88">
                <a:extLst>
                  <a:ext uri="{FF2B5EF4-FFF2-40B4-BE49-F238E27FC236}">
                    <a16:creationId xmlns:a16="http://schemas.microsoft.com/office/drawing/2014/main" id="{459B7852-2060-B4E6-282D-49069F3C31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7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Line 89">
                <a:extLst>
                  <a:ext uri="{FF2B5EF4-FFF2-40B4-BE49-F238E27FC236}">
                    <a16:creationId xmlns:a16="http://schemas.microsoft.com/office/drawing/2014/main" id="{E150FD86-ED13-58ED-AD8F-D60A36283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6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Line 90">
                <a:extLst>
                  <a:ext uri="{FF2B5EF4-FFF2-40B4-BE49-F238E27FC236}">
                    <a16:creationId xmlns:a16="http://schemas.microsoft.com/office/drawing/2014/main" id="{4CA22950-B79E-338F-967B-70CAA8F3C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7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Line 91">
                <a:extLst>
                  <a:ext uri="{FF2B5EF4-FFF2-40B4-BE49-F238E27FC236}">
                    <a16:creationId xmlns:a16="http://schemas.microsoft.com/office/drawing/2014/main" id="{B9D871F1-3A7B-0F10-2330-FE0F42E70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5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Line 92">
                <a:extLst>
                  <a:ext uri="{FF2B5EF4-FFF2-40B4-BE49-F238E27FC236}">
                    <a16:creationId xmlns:a16="http://schemas.microsoft.com/office/drawing/2014/main" id="{E85F351E-E31E-4304-9117-842DA2310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7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Line 93">
                <a:extLst>
                  <a:ext uri="{FF2B5EF4-FFF2-40B4-BE49-F238E27FC236}">
                    <a16:creationId xmlns:a16="http://schemas.microsoft.com/office/drawing/2014/main" id="{3A3E5800-160E-0F89-5E7F-45EFF1332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Line 94">
                <a:extLst>
                  <a:ext uri="{FF2B5EF4-FFF2-40B4-BE49-F238E27FC236}">
                    <a16:creationId xmlns:a16="http://schemas.microsoft.com/office/drawing/2014/main" id="{39613186-F825-0CAA-13CB-48F857FAC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Line 95">
                <a:extLst>
                  <a:ext uri="{FF2B5EF4-FFF2-40B4-BE49-F238E27FC236}">
                    <a16:creationId xmlns:a16="http://schemas.microsoft.com/office/drawing/2014/main" id="{A2C86312-E730-86BE-72AE-1DBC349C29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5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Line 96">
                <a:extLst>
                  <a:ext uri="{FF2B5EF4-FFF2-40B4-BE49-F238E27FC236}">
                    <a16:creationId xmlns:a16="http://schemas.microsoft.com/office/drawing/2014/main" id="{9983A596-D1F1-4FC4-9381-E5C306DD56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6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Line 97">
                <a:extLst>
                  <a:ext uri="{FF2B5EF4-FFF2-40B4-BE49-F238E27FC236}">
                    <a16:creationId xmlns:a16="http://schemas.microsoft.com/office/drawing/2014/main" id="{0A5EC00B-C9A1-F257-A2C0-96673238AB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4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Line 98">
                <a:extLst>
                  <a:ext uri="{FF2B5EF4-FFF2-40B4-BE49-F238E27FC236}">
                    <a16:creationId xmlns:a16="http://schemas.microsoft.com/office/drawing/2014/main" id="{0F44264F-C513-3CBC-60D0-1A4B81C61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6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Line 99">
                <a:extLst>
                  <a:ext uri="{FF2B5EF4-FFF2-40B4-BE49-F238E27FC236}">
                    <a16:creationId xmlns:a16="http://schemas.microsoft.com/office/drawing/2014/main" id="{00076A74-55E6-8F84-3544-B174F8D69D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4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Line 100">
                <a:extLst>
                  <a:ext uri="{FF2B5EF4-FFF2-40B4-BE49-F238E27FC236}">
                    <a16:creationId xmlns:a16="http://schemas.microsoft.com/office/drawing/2014/main" id="{7C3732D9-D5F6-79DA-5EB0-2438C03C5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5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Line 101">
                <a:extLst>
                  <a:ext uri="{FF2B5EF4-FFF2-40B4-BE49-F238E27FC236}">
                    <a16:creationId xmlns:a16="http://schemas.microsoft.com/office/drawing/2014/main" id="{9711A027-97C8-B96D-BA4E-91CD59EE0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73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Line 102">
                <a:extLst>
                  <a:ext uri="{FF2B5EF4-FFF2-40B4-BE49-F238E27FC236}">
                    <a16:creationId xmlns:a16="http://schemas.microsoft.com/office/drawing/2014/main" id="{97DC90BC-BF05-DAAC-374E-3E70E19BF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Line 103">
                <a:extLst>
                  <a:ext uri="{FF2B5EF4-FFF2-40B4-BE49-F238E27FC236}">
                    <a16:creationId xmlns:a16="http://schemas.microsoft.com/office/drawing/2014/main" id="{73F5FB69-5FA5-AA51-5BBB-C62FA59F2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3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Line 104">
                <a:extLst>
                  <a:ext uri="{FF2B5EF4-FFF2-40B4-BE49-F238E27FC236}">
                    <a16:creationId xmlns:a16="http://schemas.microsoft.com/office/drawing/2014/main" id="{2C2031AC-046C-EF7C-3A5C-4EAFCF487A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5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Line 105">
                <a:extLst>
                  <a:ext uri="{FF2B5EF4-FFF2-40B4-BE49-F238E27FC236}">
                    <a16:creationId xmlns:a16="http://schemas.microsoft.com/office/drawing/2014/main" id="{277EB0AF-3B84-8D73-64CA-66B89C8BF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3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Line 106">
                <a:extLst>
                  <a:ext uri="{FF2B5EF4-FFF2-40B4-BE49-F238E27FC236}">
                    <a16:creationId xmlns:a16="http://schemas.microsoft.com/office/drawing/2014/main" id="{2F9652C7-C418-CE3F-4738-AFAFB24E2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Line 107">
                <a:extLst>
                  <a:ext uri="{FF2B5EF4-FFF2-40B4-BE49-F238E27FC236}">
                    <a16:creationId xmlns:a16="http://schemas.microsoft.com/office/drawing/2014/main" id="{8DF147D7-4745-7BCA-399D-E90F83466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3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Line 108">
                <a:extLst>
                  <a:ext uri="{FF2B5EF4-FFF2-40B4-BE49-F238E27FC236}">
                    <a16:creationId xmlns:a16="http://schemas.microsoft.com/office/drawing/2014/main" id="{FA77DFF3-8EF1-DF31-7172-0CE40042D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Line 109">
                <a:extLst>
                  <a:ext uri="{FF2B5EF4-FFF2-40B4-BE49-F238E27FC236}">
                    <a16:creationId xmlns:a16="http://schemas.microsoft.com/office/drawing/2014/main" id="{96FE232E-ADB1-CBAA-6AF7-DAB8F77751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3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Line 110">
                <a:extLst>
                  <a:ext uri="{FF2B5EF4-FFF2-40B4-BE49-F238E27FC236}">
                    <a16:creationId xmlns:a16="http://schemas.microsoft.com/office/drawing/2014/main" id="{C1F68698-886D-E6C8-3395-3312521D0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4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Line 111">
                <a:extLst>
                  <a:ext uri="{FF2B5EF4-FFF2-40B4-BE49-F238E27FC236}">
                    <a16:creationId xmlns:a16="http://schemas.microsoft.com/office/drawing/2014/main" id="{3D5CBB72-9DB7-AE31-C23E-E77B859D0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72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Line 112">
                <a:extLst>
                  <a:ext uri="{FF2B5EF4-FFF2-40B4-BE49-F238E27FC236}">
                    <a16:creationId xmlns:a16="http://schemas.microsoft.com/office/drawing/2014/main" id="{B11D6959-1246-1214-8EF7-568D7DA4A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3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Line 113">
                <a:extLst>
                  <a:ext uri="{FF2B5EF4-FFF2-40B4-BE49-F238E27FC236}">
                    <a16:creationId xmlns:a16="http://schemas.microsoft.com/office/drawing/2014/main" id="{88E4B0B0-E671-4AB9-EE74-A38C18F033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2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Line 114">
                <a:extLst>
                  <a:ext uri="{FF2B5EF4-FFF2-40B4-BE49-F238E27FC236}">
                    <a16:creationId xmlns:a16="http://schemas.microsoft.com/office/drawing/2014/main" id="{B20ADACA-7D82-FF4B-111B-6E18D2C069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4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Line 115">
                <a:extLst>
                  <a:ext uri="{FF2B5EF4-FFF2-40B4-BE49-F238E27FC236}">
                    <a16:creationId xmlns:a16="http://schemas.microsoft.com/office/drawing/2014/main" id="{D0261EB6-C643-9973-99C9-E31740B5F7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52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Line 116">
                <a:extLst>
                  <a:ext uri="{FF2B5EF4-FFF2-40B4-BE49-F238E27FC236}">
                    <a16:creationId xmlns:a16="http://schemas.microsoft.com/office/drawing/2014/main" id="{191D4938-5720-1ECA-9714-27DBFB6AC0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3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Line 117">
                <a:extLst>
                  <a:ext uri="{FF2B5EF4-FFF2-40B4-BE49-F238E27FC236}">
                    <a16:creationId xmlns:a16="http://schemas.microsoft.com/office/drawing/2014/main" id="{D8816EC6-AF6C-5104-97CB-6F97C15D8B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2" y="920"/>
                <a:ext cx="22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Line 118">
                <a:extLst>
                  <a:ext uri="{FF2B5EF4-FFF2-40B4-BE49-F238E27FC236}">
                    <a16:creationId xmlns:a16="http://schemas.microsoft.com/office/drawing/2014/main" id="{23F89B4A-21E9-8E19-D584-F54B2C71F5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3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Line 119">
                <a:extLst>
                  <a:ext uri="{FF2B5EF4-FFF2-40B4-BE49-F238E27FC236}">
                    <a16:creationId xmlns:a16="http://schemas.microsoft.com/office/drawing/2014/main" id="{56D75BCC-18C1-D118-BD6F-778986528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1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Line 120">
                <a:extLst>
                  <a:ext uri="{FF2B5EF4-FFF2-40B4-BE49-F238E27FC236}">
                    <a16:creationId xmlns:a16="http://schemas.microsoft.com/office/drawing/2014/main" id="{740F1C57-EC8A-3AB0-42D3-A51B763FC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3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Line 121">
                <a:extLst>
                  <a:ext uri="{FF2B5EF4-FFF2-40B4-BE49-F238E27FC236}">
                    <a16:creationId xmlns:a16="http://schemas.microsoft.com/office/drawing/2014/main" id="{1C2C97D4-E722-2C38-F594-BAA8A2A09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1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Line 122">
                <a:extLst>
                  <a:ext uri="{FF2B5EF4-FFF2-40B4-BE49-F238E27FC236}">
                    <a16:creationId xmlns:a16="http://schemas.microsoft.com/office/drawing/2014/main" id="{4FF624B3-874A-74AA-5D80-9776BADA06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Line 123">
                <a:extLst>
                  <a:ext uri="{FF2B5EF4-FFF2-40B4-BE49-F238E27FC236}">
                    <a16:creationId xmlns:a16="http://schemas.microsoft.com/office/drawing/2014/main" id="{0A950C17-AC35-405E-9858-380BF0D5A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0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Line 124">
                <a:extLst>
                  <a:ext uri="{FF2B5EF4-FFF2-40B4-BE49-F238E27FC236}">
                    <a16:creationId xmlns:a16="http://schemas.microsoft.com/office/drawing/2014/main" id="{935BF61B-4994-FAE5-CACD-C500EA4AC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2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Line 125">
                <a:extLst>
                  <a:ext uri="{FF2B5EF4-FFF2-40B4-BE49-F238E27FC236}">
                    <a16:creationId xmlns:a16="http://schemas.microsoft.com/office/drawing/2014/main" id="{F59EC104-D2D3-35D4-A01B-C83563DF6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0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Line 126">
                <a:extLst>
                  <a:ext uri="{FF2B5EF4-FFF2-40B4-BE49-F238E27FC236}">
                    <a16:creationId xmlns:a16="http://schemas.microsoft.com/office/drawing/2014/main" id="{64CB748E-F606-FFA8-63A1-4BB106B34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1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Line 127">
                <a:extLst>
                  <a:ext uri="{FF2B5EF4-FFF2-40B4-BE49-F238E27FC236}">
                    <a16:creationId xmlns:a16="http://schemas.microsoft.com/office/drawing/2014/main" id="{4F3EBB80-AA84-F7A7-B405-E1B141783F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0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Line 128">
                <a:extLst>
                  <a:ext uri="{FF2B5EF4-FFF2-40B4-BE49-F238E27FC236}">
                    <a16:creationId xmlns:a16="http://schemas.microsoft.com/office/drawing/2014/main" id="{D6ED9D5E-BF08-A314-6F11-D0A9F0390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1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Line 129">
                <a:extLst>
                  <a:ext uri="{FF2B5EF4-FFF2-40B4-BE49-F238E27FC236}">
                    <a16:creationId xmlns:a16="http://schemas.microsoft.com/office/drawing/2014/main" id="{1EE823B4-6163-240D-5CF7-B21F682C68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0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Line 130">
                <a:extLst>
                  <a:ext uri="{FF2B5EF4-FFF2-40B4-BE49-F238E27FC236}">
                    <a16:creationId xmlns:a16="http://schemas.microsoft.com/office/drawing/2014/main" id="{2A6DD8AA-ECA8-D1D5-5EE1-0BAD4ECB64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3" y="927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7" name="WordArt 131">
              <a:extLst>
                <a:ext uri="{FF2B5EF4-FFF2-40B4-BE49-F238E27FC236}">
                  <a16:creationId xmlns:a16="http://schemas.microsoft.com/office/drawing/2014/main" id="{D65DC772-F565-6FE6-6FF7-EB22B65DBB3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59" y="2130"/>
              <a:ext cx="282" cy="192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0800004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 A T E R</a:t>
              </a:r>
              <a:endParaRPr kumimoji="0" lang="en-US" sz="10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39" name="Content Placeholder 6">
            <a:extLst>
              <a:ext uri="{FF2B5EF4-FFF2-40B4-BE49-F238E27FC236}">
                <a16:creationId xmlns:a16="http://schemas.microsoft.com/office/drawing/2014/main" id="{74289EC3-6079-F94C-F706-97DB0429F655}"/>
              </a:ext>
            </a:extLst>
          </p:cNvPr>
          <p:cNvSpPr txBox="1">
            <a:spLocks/>
          </p:cNvSpPr>
          <p:nvPr/>
        </p:nvSpPr>
        <p:spPr>
          <a:xfrm>
            <a:off x="7631699" y="2491896"/>
            <a:ext cx="4446001" cy="32938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glycol inside coil builds 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Warm glycol inside coil melts 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Closed 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for smaller systems and systems with longer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meltouts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E2D1431-3946-8798-3F30-A0230C47CFA4}"/>
              </a:ext>
            </a:extLst>
          </p:cNvPr>
          <p:cNvSpPr txBox="1">
            <a:spLocks/>
          </p:cNvSpPr>
          <p:nvPr/>
        </p:nvSpPr>
        <p:spPr>
          <a:xfrm>
            <a:off x="7726543" y="1345352"/>
            <a:ext cx="4087275" cy="94073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BE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Internal Melt Ice on Coil</a:t>
            </a:r>
          </a:p>
        </p:txBody>
      </p:sp>
    </p:spTree>
    <p:extLst>
      <p:ext uri="{BB962C8B-B14F-4D97-AF65-F5344CB8AC3E}">
        <p14:creationId xmlns:p14="http://schemas.microsoft.com/office/powerpoint/2010/main" val="28711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3AA0A-895F-47BF-BD74-2757B6163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/>
            <a:r>
              <a:rPr lang="en-US" b="0" dirty="0"/>
              <a:t>Primarily used on systems &gt; 10,000 ton-hours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783AF-F6B8-47F5-9599-05321DE7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Melt Principle of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93D90-AD0E-4662-B3EE-17394DF0B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B134B-B3D0-43D2-8E9A-A6546D3439F5}" type="slidenum">
              <a:rPr kumimoji="0" lang="nl-BE" sz="1100" b="0" i="0" u="none" strike="noStrike" kern="1200" cap="none" spc="0" normalizeH="0" baseline="0" noProof="0" smtClean="0">
                <a:ln>
                  <a:noFill/>
                </a:ln>
                <a:solidFill>
                  <a:srgbClr val="79838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nl-BE" sz="1100" b="0" i="0" u="none" strike="noStrike" kern="1200" cap="none" spc="0" normalizeH="0" baseline="0" noProof="0">
              <a:ln>
                <a:noFill/>
              </a:ln>
              <a:solidFill>
                <a:srgbClr val="79838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Lightbulb and gear">
            <a:extLst>
              <a:ext uri="{FF2B5EF4-FFF2-40B4-BE49-F238E27FC236}">
                <a16:creationId xmlns:a16="http://schemas.microsoft.com/office/drawing/2014/main" id="{D25C77E5-902B-4189-BA05-EC9CDACF9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1653" y="5938799"/>
            <a:ext cx="647700" cy="647700"/>
          </a:xfrm>
          <a:prstGeom prst="rect">
            <a:avLst/>
          </a:prstGeom>
        </p:spPr>
      </p:pic>
      <p:sp>
        <p:nvSpPr>
          <p:cNvPr id="139" name="Content Placeholder 6">
            <a:extLst>
              <a:ext uri="{FF2B5EF4-FFF2-40B4-BE49-F238E27FC236}">
                <a16:creationId xmlns:a16="http://schemas.microsoft.com/office/drawing/2014/main" id="{74289EC3-6079-F94C-F706-97DB0429F655}"/>
              </a:ext>
            </a:extLst>
          </p:cNvPr>
          <p:cNvSpPr txBox="1">
            <a:spLocks/>
          </p:cNvSpPr>
          <p:nvPr/>
        </p:nvSpPr>
        <p:spPr>
          <a:xfrm>
            <a:off x="7307262" y="2491896"/>
            <a:ext cx="4770439" cy="32938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Cold glycol inside coil builds ice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 circulates through the tank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 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for district cooling systems and quick-melt applications.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E2D1431-3946-8798-3F30-A0230C47CFA4}"/>
              </a:ext>
            </a:extLst>
          </p:cNvPr>
          <p:cNvSpPr txBox="1">
            <a:spLocks/>
          </p:cNvSpPr>
          <p:nvPr/>
        </p:nvSpPr>
        <p:spPr>
          <a:xfrm>
            <a:off x="7358063" y="1345352"/>
            <a:ext cx="4643436" cy="940736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BE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External Melt Ice on Coil</a:t>
            </a:r>
          </a:p>
        </p:txBody>
      </p:sp>
      <p:grpSp>
        <p:nvGrpSpPr>
          <p:cNvPr id="135" name="Group 6">
            <a:extLst>
              <a:ext uri="{FF2B5EF4-FFF2-40B4-BE49-F238E27FC236}">
                <a16:creationId xmlns:a16="http://schemas.microsoft.com/office/drawing/2014/main" id="{B3D935A9-98F9-7C39-C73D-440D86B5D22D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557226"/>
            <a:ext cx="6400800" cy="4041775"/>
            <a:chOff x="1392" y="1252"/>
            <a:chExt cx="4032" cy="2546"/>
          </a:xfrm>
        </p:grpSpPr>
        <p:sp>
          <p:nvSpPr>
            <p:cNvPr id="136" name="Rectangle 7">
              <a:extLst>
                <a:ext uri="{FF2B5EF4-FFF2-40B4-BE49-F238E27FC236}">
                  <a16:creationId xmlns:a16="http://schemas.microsoft.com/office/drawing/2014/main" id="{F18C3DF3-303B-19B3-4DEF-80C85F570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" y="1585"/>
              <a:ext cx="1929" cy="1036"/>
            </a:xfrm>
            <a:prstGeom prst="rect">
              <a:avLst/>
            </a:prstGeom>
            <a:blipFill dpi="0" rotWithShape="1">
              <a:blip r:embed="rId4" cstate="print">
                <a:alphaModFix amt="50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7" name="Group 8">
              <a:extLst>
                <a:ext uri="{FF2B5EF4-FFF2-40B4-BE49-F238E27FC236}">
                  <a16:creationId xmlns:a16="http://schemas.microsoft.com/office/drawing/2014/main" id="{E403E455-9454-5C86-50AE-880A76FF51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9" y="1492"/>
              <a:ext cx="2045" cy="1187"/>
              <a:chOff x="2078" y="834"/>
              <a:chExt cx="2045" cy="1187"/>
            </a:xfrm>
          </p:grpSpPr>
          <p:sp>
            <p:nvSpPr>
              <p:cNvPr id="272" name="Rectangle 9">
                <a:extLst>
                  <a:ext uri="{FF2B5EF4-FFF2-40B4-BE49-F238E27FC236}">
                    <a16:creationId xmlns:a16="http://schemas.microsoft.com/office/drawing/2014/main" id="{07780473-72B4-D676-4CFE-C65D07C27B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834"/>
                <a:ext cx="75" cy="1186"/>
              </a:xfrm>
              <a:prstGeom prst="rect">
                <a:avLst/>
              </a:prstGeom>
              <a:blipFill dpi="0" rotWithShape="1">
                <a:blip r:embed="rId5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Rectangle 10">
                <a:extLst>
                  <a:ext uri="{FF2B5EF4-FFF2-40B4-BE49-F238E27FC236}">
                    <a16:creationId xmlns:a16="http://schemas.microsoft.com/office/drawing/2014/main" id="{0EEE42FF-8F91-02FC-FCA9-F918B469E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8" y="834"/>
                <a:ext cx="75" cy="1186"/>
              </a:xfrm>
              <a:prstGeom prst="rect">
                <a:avLst/>
              </a:prstGeom>
              <a:blipFill dpi="0" rotWithShape="1">
                <a:blip r:embed="rId5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Rectangle 11">
                <a:extLst>
                  <a:ext uri="{FF2B5EF4-FFF2-40B4-BE49-F238E27FC236}">
                    <a16:creationId xmlns:a16="http://schemas.microsoft.com/office/drawing/2014/main" id="{45A3C479-B3B8-3480-C578-3E985EF34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78" y="1946"/>
                <a:ext cx="1969" cy="75"/>
              </a:xfrm>
              <a:prstGeom prst="rect">
                <a:avLst/>
              </a:prstGeom>
              <a:blipFill dpi="0" rotWithShape="1">
                <a:blip r:embed="rId5" cstate="print"/>
                <a:srcRect/>
                <a:tile tx="0" ty="0" sx="100000" sy="100000" flip="none" algn="tl"/>
              </a:blip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8" name="Group 12">
              <a:extLst>
                <a:ext uri="{FF2B5EF4-FFF2-40B4-BE49-F238E27FC236}">
                  <a16:creationId xmlns:a16="http://schemas.microsoft.com/office/drawing/2014/main" id="{E0BB9260-0780-8BC0-EC66-802B28735E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5" y="1490"/>
              <a:ext cx="2056" cy="1192"/>
              <a:chOff x="2074" y="832"/>
              <a:chExt cx="2056" cy="1192"/>
            </a:xfrm>
          </p:grpSpPr>
          <p:sp>
            <p:nvSpPr>
              <p:cNvPr id="264" name="Line 13">
                <a:extLst>
                  <a:ext uri="{FF2B5EF4-FFF2-40B4-BE49-F238E27FC236}">
                    <a16:creationId xmlns:a16="http://schemas.microsoft.com/office/drawing/2014/main" id="{A48D158E-6C09-3844-1253-2E41C406D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2" y="832"/>
                <a:ext cx="0" cy="1192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Line 14">
                <a:extLst>
                  <a:ext uri="{FF2B5EF4-FFF2-40B4-BE49-F238E27FC236}">
                    <a16:creationId xmlns:a16="http://schemas.microsoft.com/office/drawing/2014/main" id="{8E2175D8-2DBE-F6B7-FBE0-A453D78961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832"/>
                <a:ext cx="0" cy="1117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Line 15">
                <a:extLst>
                  <a:ext uri="{FF2B5EF4-FFF2-40B4-BE49-F238E27FC236}">
                    <a16:creationId xmlns:a16="http://schemas.microsoft.com/office/drawing/2014/main" id="{6ECBC19E-243E-ED92-01CA-10AEB3286E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8" y="832"/>
                <a:ext cx="0" cy="1192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Line 16">
                <a:extLst>
                  <a:ext uri="{FF2B5EF4-FFF2-40B4-BE49-F238E27FC236}">
                    <a16:creationId xmlns:a16="http://schemas.microsoft.com/office/drawing/2014/main" id="{9CB2C65C-AE7D-6F41-969F-1DE0E0E56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2" y="832"/>
                <a:ext cx="0" cy="1119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Line 17">
                <a:extLst>
                  <a:ext uri="{FF2B5EF4-FFF2-40B4-BE49-F238E27FC236}">
                    <a16:creationId xmlns:a16="http://schemas.microsoft.com/office/drawing/2014/main" id="{3A60DEBE-14DB-1675-A173-0902389AC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8" y="834"/>
                <a:ext cx="81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Line 18">
                <a:extLst>
                  <a:ext uri="{FF2B5EF4-FFF2-40B4-BE49-F238E27FC236}">
                    <a16:creationId xmlns:a16="http://schemas.microsoft.com/office/drawing/2014/main" id="{92682AEA-9C69-9ADD-61CC-B281AFEF13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74" y="836"/>
                <a:ext cx="82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Line 19">
                <a:extLst>
                  <a:ext uri="{FF2B5EF4-FFF2-40B4-BE49-F238E27FC236}">
                    <a16:creationId xmlns:a16="http://schemas.microsoft.com/office/drawing/2014/main" id="{2AEFA02C-8BEB-CB03-BCC4-92E0B2FFC3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74" y="2020"/>
                <a:ext cx="2056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Line 20">
                <a:extLst>
                  <a:ext uri="{FF2B5EF4-FFF2-40B4-BE49-F238E27FC236}">
                    <a16:creationId xmlns:a16="http://schemas.microsoft.com/office/drawing/2014/main" id="{3186D964-7034-50FA-9910-7AE0AE1E1D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48" y="1947"/>
                <a:ext cx="1906" cy="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0" name="Oval 21">
              <a:extLst>
                <a:ext uri="{FF2B5EF4-FFF2-40B4-BE49-F238E27FC236}">
                  <a16:creationId xmlns:a16="http://schemas.microsoft.com/office/drawing/2014/main" id="{66848F24-55C8-EBF5-4608-A5248F15A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" y="2521"/>
              <a:ext cx="856" cy="843"/>
            </a:xfrm>
            <a:prstGeom prst="ellipse">
              <a:avLst/>
            </a:prstGeom>
            <a:solidFill>
              <a:srgbClr val="33CCCC">
                <a:alpha val="74901"/>
              </a:srgbClr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Freeform 22">
              <a:extLst>
                <a:ext uri="{FF2B5EF4-FFF2-40B4-BE49-F238E27FC236}">
                  <a16:creationId xmlns:a16="http://schemas.microsoft.com/office/drawing/2014/main" id="{4F23A81B-58AF-2256-25E9-6580ABF1D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" y="2430"/>
              <a:ext cx="35" cy="35"/>
            </a:xfrm>
            <a:custGeom>
              <a:avLst/>
              <a:gdLst>
                <a:gd name="T0" fmla="*/ 0 w 35"/>
                <a:gd name="T1" fmla="*/ 0 h 35"/>
                <a:gd name="T2" fmla="*/ 9 w 35"/>
                <a:gd name="T3" fmla="*/ 23 h 35"/>
                <a:gd name="T4" fmla="*/ 34 w 35"/>
                <a:gd name="T5" fmla="*/ 34 h 35"/>
                <a:gd name="T6" fmla="*/ 0 60000 65536"/>
                <a:gd name="T7" fmla="*/ 0 60000 65536"/>
                <a:gd name="T8" fmla="*/ 0 60000 65536"/>
                <a:gd name="T9" fmla="*/ 0 w 35"/>
                <a:gd name="T10" fmla="*/ 0 h 35"/>
                <a:gd name="T11" fmla="*/ 35 w 35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35">
                  <a:moveTo>
                    <a:pt x="0" y="0"/>
                  </a:moveTo>
                  <a:lnTo>
                    <a:pt x="9" y="23"/>
                  </a:lnTo>
                  <a:lnTo>
                    <a:pt x="34" y="34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Freeform 23">
              <a:extLst>
                <a:ext uri="{FF2B5EF4-FFF2-40B4-BE49-F238E27FC236}">
                  <a16:creationId xmlns:a16="http://schemas.microsoft.com/office/drawing/2014/main" id="{BEFF02A8-6883-3E5D-FB44-3BD09DE8E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1647"/>
              <a:ext cx="36" cy="35"/>
            </a:xfrm>
            <a:custGeom>
              <a:avLst/>
              <a:gdLst>
                <a:gd name="T0" fmla="*/ 0 w 36"/>
                <a:gd name="T1" fmla="*/ 0 h 35"/>
                <a:gd name="T2" fmla="*/ 10 w 36"/>
                <a:gd name="T3" fmla="*/ 24 h 35"/>
                <a:gd name="T4" fmla="*/ 35 w 36"/>
                <a:gd name="T5" fmla="*/ 34 h 35"/>
                <a:gd name="T6" fmla="*/ 0 60000 65536"/>
                <a:gd name="T7" fmla="*/ 0 60000 65536"/>
                <a:gd name="T8" fmla="*/ 0 60000 65536"/>
                <a:gd name="T9" fmla="*/ 0 w 36"/>
                <a:gd name="T10" fmla="*/ 0 h 35"/>
                <a:gd name="T11" fmla="*/ 36 w 36"/>
                <a:gd name="T12" fmla="*/ 35 h 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35">
                  <a:moveTo>
                    <a:pt x="0" y="0"/>
                  </a:moveTo>
                  <a:lnTo>
                    <a:pt x="10" y="24"/>
                  </a:lnTo>
                  <a:lnTo>
                    <a:pt x="35" y="34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Line 24">
              <a:extLst>
                <a:ext uri="{FF2B5EF4-FFF2-40B4-BE49-F238E27FC236}">
                  <a16:creationId xmlns:a16="http://schemas.microsoft.com/office/drawing/2014/main" id="{C6159587-8AAD-91A8-7AC0-0C33AAF27C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0" y="1336"/>
              <a:ext cx="0" cy="1089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Line 25">
              <a:extLst>
                <a:ext uri="{FF2B5EF4-FFF2-40B4-BE49-F238E27FC236}">
                  <a16:creationId xmlns:a16="http://schemas.microsoft.com/office/drawing/2014/main" id="{539F1F02-EADC-1876-B740-E0AD6AD68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7" y="1328"/>
              <a:ext cx="0" cy="323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Freeform 26">
              <a:extLst>
                <a:ext uri="{FF2B5EF4-FFF2-40B4-BE49-F238E27FC236}">
                  <a16:creationId xmlns:a16="http://schemas.microsoft.com/office/drawing/2014/main" id="{69DA39DA-0136-D7DA-74F0-8B809C0C8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2322"/>
              <a:ext cx="36" cy="72"/>
            </a:xfrm>
            <a:custGeom>
              <a:avLst/>
              <a:gdLst>
                <a:gd name="T0" fmla="*/ 35 w 36"/>
                <a:gd name="T1" fmla="*/ 0 h 72"/>
                <a:gd name="T2" fmla="*/ 20 w 36"/>
                <a:gd name="T3" fmla="*/ 3 h 72"/>
                <a:gd name="T4" fmla="*/ 9 w 36"/>
                <a:gd name="T5" fmla="*/ 11 h 72"/>
                <a:gd name="T6" fmla="*/ 0 w 36"/>
                <a:gd name="T7" fmla="*/ 35 h 72"/>
                <a:gd name="T8" fmla="*/ 8 w 36"/>
                <a:gd name="T9" fmla="*/ 59 h 72"/>
                <a:gd name="T10" fmla="*/ 35 w 36"/>
                <a:gd name="T11" fmla="*/ 7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2"/>
                <a:gd name="T20" fmla="*/ 36 w 36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2">
                  <a:moveTo>
                    <a:pt x="35" y="0"/>
                  </a:moveTo>
                  <a:lnTo>
                    <a:pt x="20" y="3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59"/>
                  </a:lnTo>
                  <a:lnTo>
                    <a:pt x="35" y="71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Freeform 27">
              <a:extLst>
                <a:ext uri="{FF2B5EF4-FFF2-40B4-BE49-F238E27FC236}">
                  <a16:creationId xmlns:a16="http://schemas.microsoft.com/office/drawing/2014/main" id="{9AA4ED5F-5E6A-2AD9-1631-CDB6F1852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2179"/>
              <a:ext cx="36" cy="72"/>
            </a:xfrm>
            <a:custGeom>
              <a:avLst/>
              <a:gdLst>
                <a:gd name="T0" fmla="*/ 35 w 36"/>
                <a:gd name="T1" fmla="*/ 0 h 72"/>
                <a:gd name="T2" fmla="*/ 20 w 36"/>
                <a:gd name="T3" fmla="*/ 3 h 72"/>
                <a:gd name="T4" fmla="*/ 9 w 36"/>
                <a:gd name="T5" fmla="*/ 11 h 72"/>
                <a:gd name="T6" fmla="*/ 0 w 36"/>
                <a:gd name="T7" fmla="*/ 35 h 72"/>
                <a:gd name="T8" fmla="*/ 8 w 36"/>
                <a:gd name="T9" fmla="*/ 60 h 72"/>
                <a:gd name="T10" fmla="*/ 35 w 36"/>
                <a:gd name="T11" fmla="*/ 7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2"/>
                <a:gd name="T20" fmla="*/ 36 w 36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2">
                  <a:moveTo>
                    <a:pt x="35" y="0"/>
                  </a:moveTo>
                  <a:lnTo>
                    <a:pt x="20" y="3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60"/>
                  </a:lnTo>
                  <a:lnTo>
                    <a:pt x="35" y="71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Freeform 28">
              <a:extLst>
                <a:ext uri="{FF2B5EF4-FFF2-40B4-BE49-F238E27FC236}">
                  <a16:creationId xmlns:a16="http://schemas.microsoft.com/office/drawing/2014/main" id="{64141FC2-9AFE-CBBA-085E-F5CEF6F49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2038"/>
              <a:ext cx="36" cy="71"/>
            </a:xfrm>
            <a:custGeom>
              <a:avLst/>
              <a:gdLst>
                <a:gd name="T0" fmla="*/ 35 w 36"/>
                <a:gd name="T1" fmla="*/ 0 h 71"/>
                <a:gd name="T2" fmla="*/ 20 w 36"/>
                <a:gd name="T3" fmla="*/ 2 h 71"/>
                <a:gd name="T4" fmla="*/ 9 w 36"/>
                <a:gd name="T5" fmla="*/ 11 h 71"/>
                <a:gd name="T6" fmla="*/ 0 w 36"/>
                <a:gd name="T7" fmla="*/ 35 h 71"/>
                <a:gd name="T8" fmla="*/ 8 w 36"/>
                <a:gd name="T9" fmla="*/ 58 h 71"/>
                <a:gd name="T10" fmla="*/ 35 w 36"/>
                <a:gd name="T11" fmla="*/ 70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1"/>
                <a:gd name="T20" fmla="*/ 36 w 36"/>
                <a:gd name="T21" fmla="*/ 71 h 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1">
                  <a:moveTo>
                    <a:pt x="35" y="0"/>
                  </a:moveTo>
                  <a:lnTo>
                    <a:pt x="20" y="2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58"/>
                  </a:lnTo>
                  <a:lnTo>
                    <a:pt x="35" y="70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reeform 29">
              <a:extLst>
                <a:ext uri="{FF2B5EF4-FFF2-40B4-BE49-F238E27FC236}">
                  <a16:creationId xmlns:a16="http://schemas.microsoft.com/office/drawing/2014/main" id="{C585D378-0597-4781-F463-260019C08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1895"/>
              <a:ext cx="36" cy="72"/>
            </a:xfrm>
            <a:custGeom>
              <a:avLst/>
              <a:gdLst>
                <a:gd name="T0" fmla="*/ 35 w 36"/>
                <a:gd name="T1" fmla="*/ 0 h 72"/>
                <a:gd name="T2" fmla="*/ 20 w 36"/>
                <a:gd name="T3" fmla="*/ 3 h 72"/>
                <a:gd name="T4" fmla="*/ 9 w 36"/>
                <a:gd name="T5" fmla="*/ 11 h 72"/>
                <a:gd name="T6" fmla="*/ 0 w 36"/>
                <a:gd name="T7" fmla="*/ 35 h 72"/>
                <a:gd name="T8" fmla="*/ 8 w 36"/>
                <a:gd name="T9" fmla="*/ 59 h 72"/>
                <a:gd name="T10" fmla="*/ 35 w 36"/>
                <a:gd name="T11" fmla="*/ 7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2"/>
                <a:gd name="T20" fmla="*/ 36 w 36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2">
                  <a:moveTo>
                    <a:pt x="35" y="0"/>
                  </a:moveTo>
                  <a:lnTo>
                    <a:pt x="20" y="3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59"/>
                  </a:lnTo>
                  <a:lnTo>
                    <a:pt x="35" y="71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 30">
              <a:extLst>
                <a:ext uri="{FF2B5EF4-FFF2-40B4-BE49-F238E27FC236}">
                  <a16:creationId xmlns:a16="http://schemas.microsoft.com/office/drawing/2014/main" id="{0D6555F0-3A16-34A0-0E02-244F18DAF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7" y="1752"/>
              <a:ext cx="36" cy="72"/>
            </a:xfrm>
            <a:custGeom>
              <a:avLst/>
              <a:gdLst>
                <a:gd name="T0" fmla="*/ 35 w 36"/>
                <a:gd name="T1" fmla="*/ 0 h 72"/>
                <a:gd name="T2" fmla="*/ 20 w 36"/>
                <a:gd name="T3" fmla="*/ 3 h 72"/>
                <a:gd name="T4" fmla="*/ 9 w 36"/>
                <a:gd name="T5" fmla="*/ 11 h 72"/>
                <a:gd name="T6" fmla="*/ 0 w 36"/>
                <a:gd name="T7" fmla="*/ 35 h 72"/>
                <a:gd name="T8" fmla="*/ 8 w 36"/>
                <a:gd name="T9" fmla="*/ 60 h 72"/>
                <a:gd name="T10" fmla="*/ 35 w 36"/>
                <a:gd name="T11" fmla="*/ 7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72"/>
                <a:gd name="T20" fmla="*/ 36 w 36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72">
                  <a:moveTo>
                    <a:pt x="35" y="0"/>
                  </a:moveTo>
                  <a:lnTo>
                    <a:pt x="20" y="3"/>
                  </a:lnTo>
                  <a:lnTo>
                    <a:pt x="9" y="11"/>
                  </a:lnTo>
                  <a:lnTo>
                    <a:pt x="0" y="35"/>
                  </a:lnTo>
                  <a:lnTo>
                    <a:pt x="8" y="60"/>
                  </a:lnTo>
                  <a:lnTo>
                    <a:pt x="35" y="71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 31">
              <a:extLst>
                <a:ext uri="{FF2B5EF4-FFF2-40B4-BE49-F238E27FC236}">
                  <a16:creationId xmlns:a16="http://schemas.microsoft.com/office/drawing/2014/main" id="{E3DBBDBE-E933-0A2B-155D-EC585DFEE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2393"/>
              <a:ext cx="38" cy="72"/>
            </a:xfrm>
            <a:custGeom>
              <a:avLst/>
              <a:gdLst>
                <a:gd name="T0" fmla="*/ 0 w 38"/>
                <a:gd name="T1" fmla="*/ 71 h 72"/>
                <a:gd name="T2" fmla="*/ 25 w 38"/>
                <a:gd name="T3" fmla="*/ 61 h 72"/>
                <a:gd name="T4" fmla="*/ 37 w 38"/>
                <a:gd name="T5" fmla="*/ 35 h 72"/>
                <a:gd name="T6" fmla="*/ 26 w 38"/>
                <a:gd name="T7" fmla="*/ 11 h 72"/>
                <a:gd name="T8" fmla="*/ 0 w 3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2"/>
                <a:gd name="T17" fmla="*/ 38 w 3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2">
                  <a:moveTo>
                    <a:pt x="0" y="71"/>
                  </a:moveTo>
                  <a:lnTo>
                    <a:pt x="25" y="61"/>
                  </a:lnTo>
                  <a:lnTo>
                    <a:pt x="37" y="35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Freeform 32">
              <a:extLst>
                <a:ext uri="{FF2B5EF4-FFF2-40B4-BE49-F238E27FC236}">
                  <a16:creationId xmlns:a16="http://schemas.microsoft.com/office/drawing/2014/main" id="{16967ACC-155A-B42D-B8B1-7FD297203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2251"/>
              <a:ext cx="37" cy="72"/>
            </a:xfrm>
            <a:custGeom>
              <a:avLst/>
              <a:gdLst>
                <a:gd name="T0" fmla="*/ 0 w 37"/>
                <a:gd name="T1" fmla="*/ 71 h 72"/>
                <a:gd name="T2" fmla="*/ 25 w 37"/>
                <a:gd name="T3" fmla="*/ 61 h 72"/>
                <a:gd name="T4" fmla="*/ 36 w 37"/>
                <a:gd name="T5" fmla="*/ 36 h 72"/>
                <a:gd name="T6" fmla="*/ 26 w 37"/>
                <a:gd name="T7" fmla="*/ 11 h 72"/>
                <a:gd name="T8" fmla="*/ 0 w 37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72"/>
                <a:gd name="T17" fmla="*/ 37 w 37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72">
                  <a:moveTo>
                    <a:pt x="0" y="71"/>
                  </a:moveTo>
                  <a:lnTo>
                    <a:pt x="25" y="61"/>
                  </a:lnTo>
                  <a:lnTo>
                    <a:pt x="36" y="36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reeform 33">
              <a:extLst>
                <a:ext uri="{FF2B5EF4-FFF2-40B4-BE49-F238E27FC236}">
                  <a16:creationId xmlns:a16="http://schemas.microsoft.com/office/drawing/2014/main" id="{2D4236E2-3F48-2F32-723D-CA98FE177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2108"/>
              <a:ext cx="38" cy="72"/>
            </a:xfrm>
            <a:custGeom>
              <a:avLst/>
              <a:gdLst>
                <a:gd name="T0" fmla="*/ 0 w 38"/>
                <a:gd name="T1" fmla="*/ 71 h 72"/>
                <a:gd name="T2" fmla="*/ 25 w 38"/>
                <a:gd name="T3" fmla="*/ 62 h 72"/>
                <a:gd name="T4" fmla="*/ 37 w 38"/>
                <a:gd name="T5" fmla="*/ 36 h 72"/>
                <a:gd name="T6" fmla="*/ 26 w 38"/>
                <a:gd name="T7" fmla="*/ 11 h 72"/>
                <a:gd name="T8" fmla="*/ 0 w 3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2"/>
                <a:gd name="T17" fmla="*/ 38 w 3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2">
                  <a:moveTo>
                    <a:pt x="0" y="71"/>
                  </a:moveTo>
                  <a:lnTo>
                    <a:pt x="25" y="62"/>
                  </a:lnTo>
                  <a:lnTo>
                    <a:pt x="37" y="36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 34">
              <a:extLst>
                <a:ext uri="{FF2B5EF4-FFF2-40B4-BE49-F238E27FC236}">
                  <a16:creationId xmlns:a16="http://schemas.microsoft.com/office/drawing/2014/main" id="{E76BA009-3B83-0DF1-C9BF-4890DD67C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1966"/>
              <a:ext cx="38" cy="72"/>
            </a:xfrm>
            <a:custGeom>
              <a:avLst/>
              <a:gdLst>
                <a:gd name="T0" fmla="*/ 0 w 38"/>
                <a:gd name="T1" fmla="*/ 71 h 72"/>
                <a:gd name="T2" fmla="*/ 25 w 38"/>
                <a:gd name="T3" fmla="*/ 61 h 72"/>
                <a:gd name="T4" fmla="*/ 37 w 38"/>
                <a:gd name="T5" fmla="*/ 36 h 72"/>
                <a:gd name="T6" fmla="*/ 26 w 38"/>
                <a:gd name="T7" fmla="*/ 10 h 72"/>
                <a:gd name="T8" fmla="*/ 0 w 3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2"/>
                <a:gd name="T17" fmla="*/ 38 w 3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2">
                  <a:moveTo>
                    <a:pt x="0" y="71"/>
                  </a:moveTo>
                  <a:lnTo>
                    <a:pt x="25" y="61"/>
                  </a:lnTo>
                  <a:lnTo>
                    <a:pt x="37" y="36"/>
                  </a:lnTo>
                  <a:lnTo>
                    <a:pt x="26" y="10"/>
                  </a:lnTo>
                  <a:lnTo>
                    <a:pt x="0" y="0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 35">
              <a:extLst>
                <a:ext uri="{FF2B5EF4-FFF2-40B4-BE49-F238E27FC236}">
                  <a16:creationId xmlns:a16="http://schemas.microsoft.com/office/drawing/2014/main" id="{0FBD7AA4-2DCD-3EB2-DD8F-017D3A81D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2" y="1824"/>
              <a:ext cx="37" cy="72"/>
            </a:xfrm>
            <a:custGeom>
              <a:avLst/>
              <a:gdLst>
                <a:gd name="T0" fmla="*/ 0 w 37"/>
                <a:gd name="T1" fmla="*/ 71 h 72"/>
                <a:gd name="T2" fmla="*/ 25 w 37"/>
                <a:gd name="T3" fmla="*/ 61 h 72"/>
                <a:gd name="T4" fmla="*/ 36 w 37"/>
                <a:gd name="T5" fmla="*/ 36 h 72"/>
                <a:gd name="T6" fmla="*/ 26 w 37"/>
                <a:gd name="T7" fmla="*/ 11 h 72"/>
                <a:gd name="T8" fmla="*/ 0 w 37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72"/>
                <a:gd name="T17" fmla="*/ 37 w 37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72">
                  <a:moveTo>
                    <a:pt x="0" y="71"/>
                  </a:moveTo>
                  <a:lnTo>
                    <a:pt x="25" y="61"/>
                  </a:lnTo>
                  <a:lnTo>
                    <a:pt x="36" y="36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 36">
              <a:extLst>
                <a:ext uri="{FF2B5EF4-FFF2-40B4-BE49-F238E27FC236}">
                  <a16:creationId xmlns:a16="http://schemas.microsoft.com/office/drawing/2014/main" id="{BBA2376E-7734-3257-DE6C-876D61057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" y="1681"/>
              <a:ext cx="38" cy="72"/>
            </a:xfrm>
            <a:custGeom>
              <a:avLst/>
              <a:gdLst>
                <a:gd name="T0" fmla="*/ 0 w 38"/>
                <a:gd name="T1" fmla="*/ 71 h 72"/>
                <a:gd name="T2" fmla="*/ 25 w 38"/>
                <a:gd name="T3" fmla="*/ 62 h 72"/>
                <a:gd name="T4" fmla="*/ 37 w 38"/>
                <a:gd name="T5" fmla="*/ 36 h 72"/>
                <a:gd name="T6" fmla="*/ 26 w 38"/>
                <a:gd name="T7" fmla="*/ 11 h 72"/>
                <a:gd name="T8" fmla="*/ 0 w 38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72"/>
                <a:gd name="T17" fmla="*/ 38 w 38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72">
                  <a:moveTo>
                    <a:pt x="0" y="71"/>
                  </a:moveTo>
                  <a:lnTo>
                    <a:pt x="25" y="62"/>
                  </a:lnTo>
                  <a:lnTo>
                    <a:pt x="37" y="36"/>
                  </a:lnTo>
                  <a:lnTo>
                    <a:pt x="26" y="11"/>
                  </a:lnTo>
                  <a:lnTo>
                    <a:pt x="0" y="0"/>
                  </a:lnTo>
                </a:path>
              </a:pathLst>
            </a:custGeom>
            <a:noFill/>
            <a:ln w="508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Line 37">
              <a:extLst>
                <a:ext uri="{FF2B5EF4-FFF2-40B4-BE49-F238E27FC236}">
                  <a16:creationId xmlns:a16="http://schemas.microsoft.com/office/drawing/2014/main" id="{38FC25A2-BE38-4C45-62F6-156FC92426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1681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Line 38">
              <a:extLst>
                <a:ext uri="{FF2B5EF4-FFF2-40B4-BE49-F238E27FC236}">
                  <a16:creationId xmlns:a16="http://schemas.microsoft.com/office/drawing/2014/main" id="{2C7DC984-3BE7-3D56-A001-584C6F5614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1752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Line 39">
              <a:extLst>
                <a:ext uri="{FF2B5EF4-FFF2-40B4-BE49-F238E27FC236}">
                  <a16:creationId xmlns:a16="http://schemas.microsoft.com/office/drawing/2014/main" id="{2A229B77-F372-BC4D-F1DF-20967972D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1823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Line 40">
              <a:extLst>
                <a:ext uri="{FF2B5EF4-FFF2-40B4-BE49-F238E27FC236}">
                  <a16:creationId xmlns:a16="http://schemas.microsoft.com/office/drawing/2014/main" id="{50472628-52F6-B2C3-B722-BDD8528936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1895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Line 41">
              <a:extLst>
                <a:ext uri="{FF2B5EF4-FFF2-40B4-BE49-F238E27FC236}">
                  <a16:creationId xmlns:a16="http://schemas.microsoft.com/office/drawing/2014/main" id="{6E3C98F6-1780-05CA-A56F-A0B5E8CEED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1966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Line 42">
              <a:extLst>
                <a:ext uri="{FF2B5EF4-FFF2-40B4-BE49-F238E27FC236}">
                  <a16:creationId xmlns:a16="http://schemas.microsoft.com/office/drawing/2014/main" id="{959C0F0D-88A6-57BC-EC63-ED30A9D223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2037"/>
              <a:ext cx="1601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Line 43">
              <a:extLst>
                <a:ext uri="{FF2B5EF4-FFF2-40B4-BE49-F238E27FC236}">
                  <a16:creationId xmlns:a16="http://schemas.microsoft.com/office/drawing/2014/main" id="{69BED902-995E-6EBE-08B7-43C733BE3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2108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Line 44">
              <a:extLst>
                <a:ext uri="{FF2B5EF4-FFF2-40B4-BE49-F238E27FC236}">
                  <a16:creationId xmlns:a16="http://schemas.microsoft.com/office/drawing/2014/main" id="{A7F1E0CD-E5F8-DBF1-4A80-8CE30014E5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2179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Line 45">
              <a:extLst>
                <a:ext uri="{FF2B5EF4-FFF2-40B4-BE49-F238E27FC236}">
                  <a16:creationId xmlns:a16="http://schemas.microsoft.com/office/drawing/2014/main" id="{24E089B8-69C2-1BBC-D89C-2E35DA3C7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2250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Line 46">
              <a:extLst>
                <a:ext uri="{FF2B5EF4-FFF2-40B4-BE49-F238E27FC236}">
                  <a16:creationId xmlns:a16="http://schemas.microsoft.com/office/drawing/2014/main" id="{79892374-7820-9E55-1FC0-530DA68AEF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2322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Line 47">
              <a:extLst>
                <a:ext uri="{FF2B5EF4-FFF2-40B4-BE49-F238E27FC236}">
                  <a16:creationId xmlns:a16="http://schemas.microsoft.com/office/drawing/2014/main" id="{36652986-3113-03E2-0E92-B1B32D0BCD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6" y="2393"/>
              <a:ext cx="1602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Line 48">
              <a:extLst>
                <a:ext uri="{FF2B5EF4-FFF2-40B4-BE49-F238E27FC236}">
                  <a16:creationId xmlns:a16="http://schemas.microsoft.com/office/drawing/2014/main" id="{C6A1840B-B6BB-89B6-46EA-F6D0FDC5B1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9" y="2464"/>
              <a:ext cx="1679" cy="0"/>
            </a:xfrm>
            <a:prstGeom prst="line">
              <a:avLst/>
            </a:prstGeom>
            <a:noFill/>
            <a:ln w="50800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 49">
              <a:extLst>
                <a:ext uri="{FF2B5EF4-FFF2-40B4-BE49-F238E27FC236}">
                  <a16:creationId xmlns:a16="http://schemas.microsoft.com/office/drawing/2014/main" id="{026963BE-239B-0037-B234-E86F4EBFB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6" y="2945"/>
              <a:ext cx="40" cy="67"/>
            </a:xfrm>
            <a:custGeom>
              <a:avLst/>
              <a:gdLst>
                <a:gd name="T0" fmla="*/ 0 w 40"/>
                <a:gd name="T1" fmla="*/ 56 h 67"/>
                <a:gd name="T2" fmla="*/ 19 w 40"/>
                <a:gd name="T3" fmla="*/ 66 h 67"/>
                <a:gd name="T4" fmla="*/ 39 w 40"/>
                <a:gd name="T5" fmla="*/ 0 h 67"/>
                <a:gd name="T6" fmla="*/ 0 w 40"/>
                <a:gd name="T7" fmla="*/ 56 h 6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67"/>
                <a:gd name="T14" fmla="*/ 40 w 40"/>
                <a:gd name="T15" fmla="*/ 67 h 6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67">
                  <a:moveTo>
                    <a:pt x="0" y="56"/>
                  </a:moveTo>
                  <a:lnTo>
                    <a:pt x="19" y="66"/>
                  </a:lnTo>
                  <a:lnTo>
                    <a:pt x="39" y="0"/>
                  </a:lnTo>
                  <a:lnTo>
                    <a:pt x="0" y="56"/>
                  </a:lnTo>
                </a:path>
              </a:pathLst>
            </a:custGeom>
            <a:solidFill>
              <a:srgbClr val="00FF00"/>
            </a:solidFill>
            <a:ln w="25400" cap="rnd" cmpd="sng">
              <a:solidFill>
                <a:srgbClr val="063DE8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Rectangle 50">
              <a:extLst>
                <a:ext uri="{FF2B5EF4-FFF2-40B4-BE49-F238E27FC236}">
                  <a16:creationId xmlns:a16="http://schemas.microsoft.com/office/drawing/2014/main" id="{40C3183B-2C09-A62A-28E3-42D128AC2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547"/>
              <a:ext cx="277" cy="17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ICE</a:t>
              </a:r>
            </a:p>
          </p:txBody>
        </p:sp>
        <p:sp>
          <p:nvSpPr>
            <p:cNvPr id="170" name="Oval 51">
              <a:extLst>
                <a:ext uri="{FF2B5EF4-FFF2-40B4-BE49-F238E27FC236}">
                  <a16:creationId xmlns:a16="http://schemas.microsoft.com/office/drawing/2014/main" id="{4EFFF69A-447E-5338-FE24-DAAEA3A4E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9" y="2845"/>
              <a:ext cx="197" cy="195"/>
            </a:xfrm>
            <a:prstGeom prst="ellipse">
              <a:avLst/>
            </a:prstGeom>
            <a:noFill/>
            <a:ln w="25400">
              <a:solidFill>
                <a:srgbClr val="063DE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Rectangle 52">
              <a:extLst>
                <a:ext uri="{FF2B5EF4-FFF2-40B4-BE49-F238E27FC236}">
                  <a16:creationId xmlns:a16="http://schemas.microsoft.com/office/drawing/2014/main" id="{F4910C98-3A58-57C1-7BF0-18F34F550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" y="1983"/>
              <a:ext cx="646" cy="173"/>
            </a:xfrm>
            <a:prstGeom prst="rect">
              <a:avLst/>
            </a:prstGeom>
            <a:solidFill>
              <a:schemeClr val="accent1">
                <a:alpha val="79999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45720" rIns="45720" anchor="ctr" anchorCtr="1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ICE ON COIL</a:t>
              </a:r>
            </a:p>
          </p:txBody>
        </p:sp>
        <p:sp>
          <p:nvSpPr>
            <p:cNvPr id="172" name="Oval 53">
              <a:extLst>
                <a:ext uri="{FF2B5EF4-FFF2-40B4-BE49-F238E27FC236}">
                  <a16:creationId xmlns:a16="http://schemas.microsoft.com/office/drawing/2014/main" id="{D0579535-86D3-97A9-507D-00E4C5E7F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832"/>
              <a:ext cx="223" cy="220"/>
            </a:xfrm>
            <a:prstGeom prst="ellipse">
              <a:avLst/>
            </a:prstGeom>
            <a:solidFill>
              <a:srgbClr val="FF00F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AutoShape 54">
              <a:extLst>
                <a:ext uri="{FF2B5EF4-FFF2-40B4-BE49-F238E27FC236}">
                  <a16:creationId xmlns:a16="http://schemas.microsoft.com/office/drawing/2014/main" id="{E96D7573-4774-4BA4-776D-5BF17E277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" y="3504"/>
              <a:ext cx="758" cy="294"/>
            </a:xfrm>
            <a:prstGeom prst="callout3">
              <a:avLst>
                <a:gd name="adj1" fmla="val 24491"/>
                <a:gd name="adj2" fmla="val 106333"/>
                <a:gd name="adj3" fmla="val 24491"/>
                <a:gd name="adj4" fmla="val 113986"/>
                <a:gd name="adj5" fmla="val -66667"/>
                <a:gd name="adj6" fmla="val 113986"/>
                <a:gd name="adj7" fmla="val -165986"/>
                <a:gd name="adj8" fmla="val 63986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 type="stealth" w="med" len="lg"/>
            </a:ln>
          </p:spPr>
          <p:txBody>
            <a:bodyPr lIns="45720" rIns="4572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REFRIGERANT OR GLYCOL</a:t>
              </a:r>
            </a:p>
          </p:txBody>
        </p:sp>
        <p:sp>
          <p:nvSpPr>
            <p:cNvPr id="174" name="AutoShape 55">
              <a:extLst>
                <a:ext uri="{FF2B5EF4-FFF2-40B4-BE49-F238E27FC236}">
                  <a16:creationId xmlns:a16="http://schemas.microsoft.com/office/drawing/2014/main" id="{D42F0A0D-DE1F-1CDA-D060-E46140305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0" y="2026"/>
              <a:ext cx="960" cy="294"/>
            </a:xfrm>
            <a:prstGeom prst="callout3">
              <a:avLst>
                <a:gd name="adj1" fmla="val 24491"/>
                <a:gd name="adj2" fmla="val 105000"/>
                <a:gd name="adj3" fmla="val 24491"/>
                <a:gd name="adj4" fmla="val 105000"/>
                <a:gd name="adj5" fmla="val 188097"/>
                <a:gd name="adj6" fmla="val 105000"/>
                <a:gd name="adj7" fmla="val 246940"/>
                <a:gd name="adj8" fmla="val 79375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 type="stealth" w="med" len="lg"/>
            </a:ln>
          </p:spPr>
          <p:txBody>
            <a:bodyPr lIns="45720" rIns="45720" anchor="ctr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MELTING OCCURS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FROM OUTSIDE</a:t>
              </a:r>
            </a:p>
          </p:txBody>
        </p:sp>
        <p:grpSp>
          <p:nvGrpSpPr>
            <p:cNvPr id="175" name="Group 56">
              <a:extLst>
                <a:ext uri="{FF2B5EF4-FFF2-40B4-BE49-F238E27FC236}">
                  <a16:creationId xmlns:a16="http://schemas.microsoft.com/office/drawing/2014/main" id="{7273509D-3219-8752-7206-E2B6708849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7" y="1578"/>
              <a:ext cx="1880" cy="19"/>
              <a:chOff x="2156" y="920"/>
              <a:chExt cx="1880" cy="19"/>
            </a:xfrm>
          </p:grpSpPr>
          <p:sp>
            <p:nvSpPr>
              <p:cNvPr id="200" name="Line 57">
                <a:extLst>
                  <a:ext uri="{FF2B5EF4-FFF2-40B4-BE49-F238E27FC236}">
                    <a16:creationId xmlns:a16="http://schemas.microsoft.com/office/drawing/2014/main" id="{25E5EA0E-861D-7E15-D56D-C0C40149D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934"/>
                <a:ext cx="4" cy="1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Line 58">
                <a:extLst>
                  <a:ext uri="{FF2B5EF4-FFF2-40B4-BE49-F238E27FC236}">
                    <a16:creationId xmlns:a16="http://schemas.microsoft.com/office/drawing/2014/main" id="{81DAF143-6CF9-D9DC-1EFF-1973C6C04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8" y="920"/>
                <a:ext cx="22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Line 59">
                <a:extLst>
                  <a:ext uri="{FF2B5EF4-FFF2-40B4-BE49-F238E27FC236}">
                    <a16:creationId xmlns:a16="http://schemas.microsoft.com/office/drawing/2014/main" id="{73CD89C5-9DFC-F2D9-58AC-4FCCAC48BE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9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Line 60">
                <a:extLst>
                  <a:ext uri="{FF2B5EF4-FFF2-40B4-BE49-F238E27FC236}">
                    <a16:creationId xmlns:a16="http://schemas.microsoft.com/office/drawing/2014/main" id="{A4DAF25E-F67E-07CD-4034-30E39A045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0" y="928"/>
                <a:ext cx="7" cy="0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Line 61">
                <a:extLst>
                  <a:ext uri="{FF2B5EF4-FFF2-40B4-BE49-F238E27FC236}">
                    <a16:creationId xmlns:a16="http://schemas.microsoft.com/office/drawing/2014/main" id="{079F7A5D-2D92-2BDA-98DD-C73AE8AB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8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Line 62">
                <a:extLst>
                  <a:ext uri="{FF2B5EF4-FFF2-40B4-BE49-F238E27FC236}">
                    <a16:creationId xmlns:a16="http://schemas.microsoft.com/office/drawing/2014/main" id="{9A9B7F01-AD8C-0566-91A7-FBDE598DD1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0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Line 63">
                <a:extLst>
                  <a:ext uri="{FF2B5EF4-FFF2-40B4-BE49-F238E27FC236}">
                    <a16:creationId xmlns:a16="http://schemas.microsoft.com/office/drawing/2014/main" id="{E299D180-5A34-B339-2C72-C473C3396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8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Line 64">
                <a:extLst>
                  <a:ext uri="{FF2B5EF4-FFF2-40B4-BE49-F238E27FC236}">
                    <a16:creationId xmlns:a16="http://schemas.microsoft.com/office/drawing/2014/main" id="{7DA396C8-8F89-9EBE-F44C-80EEE53153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9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Line 65">
                <a:extLst>
                  <a:ext uri="{FF2B5EF4-FFF2-40B4-BE49-F238E27FC236}">
                    <a16:creationId xmlns:a16="http://schemas.microsoft.com/office/drawing/2014/main" id="{C38D3727-3A95-9E8B-E0CE-6C8E1DE15C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57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Line 66">
                <a:extLst>
                  <a:ext uri="{FF2B5EF4-FFF2-40B4-BE49-F238E27FC236}">
                    <a16:creationId xmlns:a16="http://schemas.microsoft.com/office/drawing/2014/main" id="{86D098FF-B9C7-7C21-C32E-CC399F7CE5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9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Line 67">
                <a:extLst>
                  <a:ext uri="{FF2B5EF4-FFF2-40B4-BE49-F238E27FC236}">
                    <a16:creationId xmlns:a16="http://schemas.microsoft.com/office/drawing/2014/main" id="{D5F04C02-8C86-5BF1-7F7F-43200236A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97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Line 68">
                <a:extLst>
                  <a:ext uri="{FF2B5EF4-FFF2-40B4-BE49-F238E27FC236}">
                    <a16:creationId xmlns:a16="http://schemas.microsoft.com/office/drawing/2014/main" id="{0272BEB7-DEA9-4A8D-91F9-4A7C4B4650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8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Line 69">
                <a:extLst>
                  <a:ext uri="{FF2B5EF4-FFF2-40B4-BE49-F238E27FC236}">
                    <a16:creationId xmlns:a16="http://schemas.microsoft.com/office/drawing/2014/main" id="{9A9A8417-D1FF-A3D7-ACE6-96490CAB80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7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Line 70">
                <a:extLst>
                  <a:ext uri="{FF2B5EF4-FFF2-40B4-BE49-F238E27FC236}">
                    <a16:creationId xmlns:a16="http://schemas.microsoft.com/office/drawing/2014/main" id="{7029999E-542F-6998-3048-E1B231812E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8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Line 71">
                <a:extLst>
                  <a:ext uri="{FF2B5EF4-FFF2-40B4-BE49-F238E27FC236}">
                    <a16:creationId xmlns:a16="http://schemas.microsoft.com/office/drawing/2014/main" id="{C715C6F1-8D31-B40D-27AB-405F92A39A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77" y="920"/>
                <a:ext cx="22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Line 72">
                <a:extLst>
                  <a:ext uri="{FF2B5EF4-FFF2-40B4-BE49-F238E27FC236}">
                    <a16:creationId xmlns:a16="http://schemas.microsoft.com/office/drawing/2014/main" id="{EF2D2240-5159-AEF4-71DE-3A35C0BD5C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Line 73">
                <a:extLst>
                  <a:ext uri="{FF2B5EF4-FFF2-40B4-BE49-F238E27FC236}">
                    <a16:creationId xmlns:a16="http://schemas.microsoft.com/office/drawing/2014/main" id="{81E34B6F-B1B0-7159-B73F-BF582EB43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16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Line 74">
                <a:extLst>
                  <a:ext uri="{FF2B5EF4-FFF2-40B4-BE49-F238E27FC236}">
                    <a16:creationId xmlns:a16="http://schemas.microsoft.com/office/drawing/2014/main" id="{E19B6243-8BF9-23ED-E88D-A42CA5ECF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8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Line 75">
                <a:extLst>
                  <a:ext uri="{FF2B5EF4-FFF2-40B4-BE49-F238E27FC236}">
                    <a16:creationId xmlns:a16="http://schemas.microsoft.com/office/drawing/2014/main" id="{0D5039A5-2729-8A2C-2D08-F51CE736AD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6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Line 76">
                <a:extLst>
                  <a:ext uri="{FF2B5EF4-FFF2-40B4-BE49-F238E27FC236}">
                    <a16:creationId xmlns:a16="http://schemas.microsoft.com/office/drawing/2014/main" id="{45514B65-8066-E77C-2269-D102C71BC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7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Line 77">
                <a:extLst>
                  <a:ext uri="{FF2B5EF4-FFF2-40B4-BE49-F238E27FC236}">
                    <a16:creationId xmlns:a16="http://schemas.microsoft.com/office/drawing/2014/main" id="{82FD96FB-8094-E0E4-9834-83B75D497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95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Line 78">
                <a:extLst>
                  <a:ext uri="{FF2B5EF4-FFF2-40B4-BE49-F238E27FC236}">
                    <a16:creationId xmlns:a16="http://schemas.microsoft.com/office/drawing/2014/main" id="{3C8D5423-DA77-AB81-F588-F72AC5792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7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Line 79">
                <a:extLst>
                  <a:ext uri="{FF2B5EF4-FFF2-40B4-BE49-F238E27FC236}">
                    <a16:creationId xmlns:a16="http://schemas.microsoft.com/office/drawing/2014/main" id="{78ABB260-A806-3D10-7309-B873D622B6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6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Line 80">
                <a:extLst>
                  <a:ext uri="{FF2B5EF4-FFF2-40B4-BE49-F238E27FC236}">
                    <a16:creationId xmlns:a16="http://schemas.microsoft.com/office/drawing/2014/main" id="{248F174E-8DDF-55E7-CE31-B8212DF3C5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7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Line 81">
                <a:extLst>
                  <a:ext uri="{FF2B5EF4-FFF2-40B4-BE49-F238E27FC236}">
                    <a16:creationId xmlns:a16="http://schemas.microsoft.com/office/drawing/2014/main" id="{2F4D957C-EE8B-FDF8-8A47-0F6DB242E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75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Line 82">
                <a:extLst>
                  <a:ext uri="{FF2B5EF4-FFF2-40B4-BE49-F238E27FC236}">
                    <a16:creationId xmlns:a16="http://schemas.microsoft.com/office/drawing/2014/main" id="{C0BA3C73-59BC-ED84-9D8B-A0373E8744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7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Line 83">
                <a:extLst>
                  <a:ext uri="{FF2B5EF4-FFF2-40B4-BE49-F238E27FC236}">
                    <a16:creationId xmlns:a16="http://schemas.microsoft.com/office/drawing/2014/main" id="{5062B9FC-AB43-DD2A-B3ED-D4B14DDF90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5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Line 84">
                <a:extLst>
                  <a:ext uri="{FF2B5EF4-FFF2-40B4-BE49-F238E27FC236}">
                    <a16:creationId xmlns:a16="http://schemas.microsoft.com/office/drawing/2014/main" id="{778A29EF-4B72-7FD2-CE4F-124FE0FB7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7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Line 85">
                <a:extLst>
                  <a:ext uri="{FF2B5EF4-FFF2-40B4-BE49-F238E27FC236}">
                    <a16:creationId xmlns:a16="http://schemas.microsoft.com/office/drawing/2014/main" id="{A47AB7C8-1150-830C-FEDF-742BA7073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55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Line 86">
                <a:extLst>
                  <a:ext uri="{FF2B5EF4-FFF2-40B4-BE49-F238E27FC236}">
                    <a16:creationId xmlns:a16="http://schemas.microsoft.com/office/drawing/2014/main" id="{0CDD748B-FAF4-7171-0C29-0942BB966E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6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Line 87">
                <a:extLst>
                  <a:ext uri="{FF2B5EF4-FFF2-40B4-BE49-F238E27FC236}">
                    <a16:creationId xmlns:a16="http://schemas.microsoft.com/office/drawing/2014/main" id="{527FFB33-7A45-E098-26AE-6C658E6E6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4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Line 88">
                <a:extLst>
                  <a:ext uri="{FF2B5EF4-FFF2-40B4-BE49-F238E27FC236}">
                    <a16:creationId xmlns:a16="http://schemas.microsoft.com/office/drawing/2014/main" id="{CDBD6E66-0446-D776-E2E4-E8495160B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6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Line 89">
                <a:extLst>
                  <a:ext uri="{FF2B5EF4-FFF2-40B4-BE49-F238E27FC236}">
                    <a16:creationId xmlns:a16="http://schemas.microsoft.com/office/drawing/2014/main" id="{5F6F9D17-07FB-E19E-10C2-FBC0EF5D2C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4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Line 90">
                <a:extLst>
                  <a:ext uri="{FF2B5EF4-FFF2-40B4-BE49-F238E27FC236}">
                    <a16:creationId xmlns:a16="http://schemas.microsoft.com/office/drawing/2014/main" id="{46EFAE12-C8E9-5C4D-EC32-876CD4EFAD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5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Line 91">
                <a:extLst>
                  <a:ext uri="{FF2B5EF4-FFF2-40B4-BE49-F238E27FC236}">
                    <a16:creationId xmlns:a16="http://schemas.microsoft.com/office/drawing/2014/main" id="{7B6EF4D7-1BA2-290E-B614-767D5C28C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73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Line 92">
                <a:extLst>
                  <a:ext uri="{FF2B5EF4-FFF2-40B4-BE49-F238E27FC236}">
                    <a16:creationId xmlns:a16="http://schemas.microsoft.com/office/drawing/2014/main" id="{2B24E1F2-262F-7654-A49D-E64310621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5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Line 93">
                <a:extLst>
                  <a:ext uri="{FF2B5EF4-FFF2-40B4-BE49-F238E27FC236}">
                    <a16:creationId xmlns:a16="http://schemas.microsoft.com/office/drawing/2014/main" id="{433F6757-D8E7-9788-C2F0-F150D1C56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3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Line 94">
                <a:extLst>
                  <a:ext uri="{FF2B5EF4-FFF2-40B4-BE49-F238E27FC236}">
                    <a16:creationId xmlns:a16="http://schemas.microsoft.com/office/drawing/2014/main" id="{3D68F40D-4612-10DA-76B1-2CE510E5C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5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Line 95">
                <a:extLst>
                  <a:ext uri="{FF2B5EF4-FFF2-40B4-BE49-F238E27FC236}">
                    <a16:creationId xmlns:a16="http://schemas.microsoft.com/office/drawing/2014/main" id="{AD49B745-F0D7-687C-6CF6-347C6B2869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3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Line 96">
                <a:extLst>
                  <a:ext uri="{FF2B5EF4-FFF2-40B4-BE49-F238E27FC236}">
                    <a16:creationId xmlns:a16="http://schemas.microsoft.com/office/drawing/2014/main" id="{E7D1DEC9-EE8F-260C-4585-DB348DED5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Line 97">
                <a:extLst>
                  <a:ext uri="{FF2B5EF4-FFF2-40B4-BE49-F238E27FC236}">
                    <a16:creationId xmlns:a16="http://schemas.microsoft.com/office/drawing/2014/main" id="{E4F3579E-91C1-ACBE-3E5B-752F4702D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3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Line 98">
                <a:extLst>
                  <a:ext uri="{FF2B5EF4-FFF2-40B4-BE49-F238E27FC236}">
                    <a16:creationId xmlns:a16="http://schemas.microsoft.com/office/drawing/2014/main" id="{4AAED78A-159D-EF1D-1A90-44C48742CF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5" y="928"/>
                <a:ext cx="22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Line 99">
                <a:extLst>
                  <a:ext uri="{FF2B5EF4-FFF2-40B4-BE49-F238E27FC236}">
                    <a16:creationId xmlns:a16="http://schemas.microsoft.com/office/drawing/2014/main" id="{A0699FA2-768B-0BED-F133-B2434AAB3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3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" name="Line 100">
                <a:extLst>
                  <a:ext uri="{FF2B5EF4-FFF2-40B4-BE49-F238E27FC236}">
                    <a16:creationId xmlns:a16="http://schemas.microsoft.com/office/drawing/2014/main" id="{198B1A3F-5544-8C64-CE0F-A3F822DCEE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4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Line 101">
                <a:extLst>
                  <a:ext uri="{FF2B5EF4-FFF2-40B4-BE49-F238E27FC236}">
                    <a16:creationId xmlns:a16="http://schemas.microsoft.com/office/drawing/2014/main" id="{C52CA58B-0659-2F53-1687-85CB023E1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72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Line 102">
                <a:extLst>
                  <a:ext uri="{FF2B5EF4-FFF2-40B4-BE49-F238E27FC236}">
                    <a16:creationId xmlns:a16="http://schemas.microsoft.com/office/drawing/2014/main" id="{918D6F28-74C3-E34D-0B4F-227CC9928A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3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Line 103">
                <a:extLst>
                  <a:ext uri="{FF2B5EF4-FFF2-40B4-BE49-F238E27FC236}">
                    <a16:creationId xmlns:a16="http://schemas.microsoft.com/office/drawing/2014/main" id="{5947EE9E-1B34-93B1-C718-97361CFF8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12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" name="Line 104">
                <a:extLst>
                  <a:ext uri="{FF2B5EF4-FFF2-40B4-BE49-F238E27FC236}">
                    <a16:creationId xmlns:a16="http://schemas.microsoft.com/office/drawing/2014/main" id="{883435E3-58E0-903D-E2BD-EBAE9D6CE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4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Line 105">
                <a:extLst>
                  <a:ext uri="{FF2B5EF4-FFF2-40B4-BE49-F238E27FC236}">
                    <a16:creationId xmlns:a16="http://schemas.microsoft.com/office/drawing/2014/main" id="{8AF86747-1457-15B3-0F33-536849731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52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Line 106">
                <a:extLst>
                  <a:ext uri="{FF2B5EF4-FFF2-40B4-BE49-F238E27FC236}">
                    <a16:creationId xmlns:a16="http://schemas.microsoft.com/office/drawing/2014/main" id="{2AF299FC-E4D6-8D7A-491C-70B251A33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3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0" name="Line 107">
                <a:extLst>
                  <a:ext uri="{FF2B5EF4-FFF2-40B4-BE49-F238E27FC236}">
                    <a16:creationId xmlns:a16="http://schemas.microsoft.com/office/drawing/2014/main" id="{9D840E79-31C8-F256-0C16-241436B9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2" y="920"/>
                <a:ext cx="22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1" name="Line 108">
                <a:extLst>
                  <a:ext uri="{FF2B5EF4-FFF2-40B4-BE49-F238E27FC236}">
                    <a16:creationId xmlns:a16="http://schemas.microsoft.com/office/drawing/2014/main" id="{4CB1FF5A-38A6-A478-DD26-CFC19F7F1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3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2" name="Line 109">
                <a:extLst>
                  <a:ext uri="{FF2B5EF4-FFF2-40B4-BE49-F238E27FC236}">
                    <a16:creationId xmlns:a16="http://schemas.microsoft.com/office/drawing/2014/main" id="{84BFEB9F-54FD-DC3E-2753-F5F1D2101F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31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" name="Line 110">
                <a:extLst>
                  <a:ext uri="{FF2B5EF4-FFF2-40B4-BE49-F238E27FC236}">
                    <a16:creationId xmlns:a16="http://schemas.microsoft.com/office/drawing/2014/main" id="{FB6E5AE6-F350-076D-A7C8-E927B418BB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3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Line 111">
                <a:extLst>
                  <a:ext uri="{FF2B5EF4-FFF2-40B4-BE49-F238E27FC236}">
                    <a16:creationId xmlns:a16="http://schemas.microsoft.com/office/drawing/2014/main" id="{E8C8214E-A1C5-6FC5-A826-ABC6F2E9B0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71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Line 112">
                <a:extLst>
                  <a:ext uri="{FF2B5EF4-FFF2-40B4-BE49-F238E27FC236}">
                    <a16:creationId xmlns:a16="http://schemas.microsoft.com/office/drawing/2014/main" id="{EF13D15F-67D1-00EC-1641-2D57DF5506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2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Line 113">
                <a:extLst>
                  <a:ext uri="{FF2B5EF4-FFF2-40B4-BE49-F238E27FC236}">
                    <a16:creationId xmlns:a16="http://schemas.microsoft.com/office/drawing/2014/main" id="{D0858FBD-243B-A7A4-00BE-75CE0B01D9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0" y="920"/>
                <a:ext cx="24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Line 114">
                <a:extLst>
                  <a:ext uri="{FF2B5EF4-FFF2-40B4-BE49-F238E27FC236}">
                    <a16:creationId xmlns:a16="http://schemas.microsoft.com/office/drawing/2014/main" id="{F448829B-A7D2-8E9E-21F7-69882E1A25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2" y="928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Line 115">
                <a:extLst>
                  <a:ext uri="{FF2B5EF4-FFF2-40B4-BE49-F238E27FC236}">
                    <a16:creationId xmlns:a16="http://schemas.microsoft.com/office/drawing/2014/main" id="{9F6965C8-F10D-76E8-9A32-25B0C1F7F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0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Line 116">
                <a:extLst>
                  <a:ext uri="{FF2B5EF4-FFF2-40B4-BE49-F238E27FC236}">
                    <a16:creationId xmlns:a16="http://schemas.microsoft.com/office/drawing/2014/main" id="{8607C95B-2E3F-1DA3-BB6F-20A318CEA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1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Line 117">
                <a:extLst>
                  <a:ext uri="{FF2B5EF4-FFF2-40B4-BE49-F238E27FC236}">
                    <a16:creationId xmlns:a16="http://schemas.microsoft.com/office/drawing/2014/main" id="{B6DE5811-82DB-9DB2-DBA4-3D9499C90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0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Line 118">
                <a:extLst>
                  <a:ext uri="{FF2B5EF4-FFF2-40B4-BE49-F238E27FC236}">
                    <a16:creationId xmlns:a16="http://schemas.microsoft.com/office/drawing/2014/main" id="{0BF796AB-8285-3064-3672-CC998FE2D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1" y="928"/>
                <a:ext cx="24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Line 119">
                <a:extLst>
                  <a:ext uri="{FF2B5EF4-FFF2-40B4-BE49-F238E27FC236}">
                    <a16:creationId xmlns:a16="http://schemas.microsoft.com/office/drawing/2014/main" id="{6B2FF5BD-AE1B-5C4E-219D-92CA794D0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0" y="920"/>
                <a:ext cx="23" cy="19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Line 120">
                <a:extLst>
                  <a:ext uri="{FF2B5EF4-FFF2-40B4-BE49-F238E27FC236}">
                    <a16:creationId xmlns:a16="http://schemas.microsoft.com/office/drawing/2014/main" id="{B036B46E-BE4B-C6AF-6988-039C70BC59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3" y="927"/>
                <a:ext cx="23" cy="3"/>
              </a:xfrm>
              <a:prstGeom prst="line">
                <a:avLst/>
              </a:prstGeom>
              <a:noFill/>
              <a:ln w="2540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6" name="Freeform 121">
              <a:extLst>
                <a:ext uri="{FF2B5EF4-FFF2-40B4-BE49-F238E27FC236}">
                  <a16:creationId xmlns:a16="http://schemas.microsoft.com/office/drawing/2014/main" id="{15EC10E5-8787-3670-E91D-BD8066E93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" y="2640"/>
              <a:ext cx="288" cy="240"/>
            </a:xfrm>
            <a:custGeom>
              <a:avLst/>
              <a:gdLst>
                <a:gd name="T0" fmla="*/ 288 w 288"/>
                <a:gd name="T1" fmla="*/ 240 h 240"/>
                <a:gd name="T2" fmla="*/ 248 w 288"/>
                <a:gd name="T3" fmla="*/ 228 h 240"/>
                <a:gd name="T4" fmla="*/ 196 w 288"/>
                <a:gd name="T5" fmla="*/ 208 h 240"/>
                <a:gd name="T6" fmla="*/ 154 w 288"/>
                <a:gd name="T7" fmla="*/ 184 h 240"/>
                <a:gd name="T8" fmla="*/ 112 w 288"/>
                <a:gd name="T9" fmla="*/ 152 h 240"/>
                <a:gd name="T10" fmla="*/ 82 w 288"/>
                <a:gd name="T11" fmla="*/ 120 h 240"/>
                <a:gd name="T12" fmla="*/ 48 w 288"/>
                <a:gd name="T13" fmla="*/ 76 h 240"/>
                <a:gd name="T14" fmla="*/ 0 w 288"/>
                <a:gd name="T15" fmla="*/ 0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8"/>
                <a:gd name="T25" fmla="*/ 0 h 240"/>
                <a:gd name="T26" fmla="*/ 288 w 288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8" h="240">
                  <a:moveTo>
                    <a:pt x="288" y="240"/>
                  </a:moveTo>
                  <a:cubicBezTo>
                    <a:pt x="281" y="238"/>
                    <a:pt x="263" y="233"/>
                    <a:pt x="248" y="228"/>
                  </a:cubicBezTo>
                  <a:cubicBezTo>
                    <a:pt x="233" y="223"/>
                    <a:pt x="212" y="215"/>
                    <a:pt x="196" y="208"/>
                  </a:cubicBezTo>
                  <a:cubicBezTo>
                    <a:pt x="181" y="201"/>
                    <a:pt x="168" y="193"/>
                    <a:pt x="154" y="184"/>
                  </a:cubicBezTo>
                  <a:cubicBezTo>
                    <a:pt x="140" y="175"/>
                    <a:pt x="124" y="163"/>
                    <a:pt x="112" y="152"/>
                  </a:cubicBezTo>
                  <a:cubicBezTo>
                    <a:pt x="100" y="141"/>
                    <a:pt x="93" y="133"/>
                    <a:pt x="82" y="120"/>
                  </a:cubicBezTo>
                  <a:cubicBezTo>
                    <a:pt x="71" y="107"/>
                    <a:pt x="62" y="96"/>
                    <a:pt x="48" y="76"/>
                  </a:cubicBezTo>
                  <a:cubicBezTo>
                    <a:pt x="34" y="56"/>
                    <a:pt x="8" y="12"/>
                    <a:pt x="0" y="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arrow" w="sm" len="lg"/>
            </a:ln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Freeform 122">
              <a:extLst>
                <a:ext uri="{FF2B5EF4-FFF2-40B4-BE49-F238E27FC236}">
                  <a16:creationId xmlns:a16="http://schemas.microsoft.com/office/drawing/2014/main" id="{087EFC60-366A-4BF5-062E-32B96BC3A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6" y="2994"/>
              <a:ext cx="288" cy="240"/>
            </a:xfrm>
            <a:custGeom>
              <a:avLst/>
              <a:gdLst>
                <a:gd name="T0" fmla="*/ 288 w 288"/>
                <a:gd name="T1" fmla="*/ 0 h 240"/>
                <a:gd name="T2" fmla="*/ 248 w 288"/>
                <a:gd name="T3" fmla="*/ 12 h 240"/>
                <a:gd name="T4" fmla="*/ 196 w 288"/>
                <a:gd name="T5" fmla="*/ 32 h 240"/>
                <a:gd name="T6" fmla="*/ 154 w 288"/>
                <a:gd name="T7" fmla="*/ 56 h 240"/>
                <a:gd name="T8" fmla="*/ 112 w 288"/>
                <a:gd name="T9" fmla="*/ 88 h 240"/>
                <a:gd name="T10" fmla="*/ 82 w 288"/>
                <a:gd name="T11" fmla="*/ 120 h 240"/>
                <a:gd name="T12" fmla="*/ 48 w 288"/>
                <a:gd name="T13" fmla="*/ 164 h 240"/>
                <a:gd name="T14" fmla="*/ 0 w 288"/>
                <a:gd name="T15" fmla="*/ 240 h 2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8"/>
                <a:gd name="T25" fmla="*/ 0 h 240"/>
                <a:gd name="T26" fmla="*/ 288 w 288"/>
                <a:gd name="T27" fmla="*/ 240 h 2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8" h="240">
                  <a:moveTo>
                    <a:pt x="288" y="0"/>
                  </a:moveTo>
                  <a:cubicBezTo>
                    <a:pt x="281" y="2"/>
                    <a:pt x="263" y="7"/>
                    <a:pt x="248" y="12"/>
                  </a:cubicBezTo>
                  <a:cubicBezTo>
                    <a:pt x="233" y="17"/>
                    <a:pt x="212" y="25"/>
                    <a:pt x="196" y="32"/>
                  </a:cubicBezTo>
                  <a:cubicBezTo>
                    <a:pt x="181" y="39"/>
                    <a:pt x="168" y="47"/>
                    <a:pt x="154" y="56"/>
                  </a:cubicBezTo>
                  <a:cubicBezTo>
                    <a:pt x="140" y="65"/>
                    <a:pt x="124" y="77"/>
                    <a:pt x="112" y="88"/>
                  </a:cubicBezTo>
                  <a:cubicBezTo>
                    <a:pt x="100" y="99"/>
                    <a:pt x="93" y="107"/>
                    <a:pt x="82" y="120"/>
                  </a:cubicBezTo>
                  <a:cubicBezTo>
                    <a:pt x="71" y="133"/>
                    <a:pt x="62" y="144"/>
                    <a:pt x="48" y="164"/>
                  </a:cubicBezTo>
                  <a:cubicBezTo>
                    <a:pt x="34" y="184"/>
                    <a:pt x="8" y="228"/>
                    <a:pt x="0" y="240"/>
                  </a:cubicBez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8" name="Group 123">
              <a:extLst>
                <a:ext uri="{FF2B5EF4-FFF2-40B4-BE49-F238E27FC236}">
                  <a16:creationId xmlns:a16="http://schemas.microsoft.com/office/drawing/2014/main" id="{C39DA1C7-9218-A6C0-1D04-E186B924EF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5" y="2458"/>
              <a:ext cx="1062" cy="328"/>
              <a:chOff x="4100" y="2448"/>
              <a:chExt cx="1062" cy="328"/>
            </a:xfrm>
          </p:grpSpPr>
          <p:sp>
            <p:nvSpPr>
              <p:cNvPr id="198" name="Freeform 124">
                <a:extLst>
                  <a:ext uri="{FF2B5EF4-FFF2-40B4-BE49-F238E27FC236}">
                    <a16:creationId xmlns:a16="http://schemas.microsoft.com/office/drawing/2014/main" id="{000F90B3-627D-13E2-B48E-3E5B1E76A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4" y="2448"/>
                <a:ext cx="418" cy="179"/>
              </a:xfrm>
              <a:custGeom>
                <a:avLst/>
                <a:gdLst>
                  <a:gd name="T0" fmla="*/ 418 w 418"/>
                  <a:gd name="T1" fmla="*/ 179 h 179"/>
                  <a:gd name="T2" fmla="*/ 392 w 418"/>
                  <a:gd name="T3" fmla="*/ 147 h 179"/>
                  <a:gd name="T4" fmla="*/ 356 w 418"/>
                  <a:gd name="T5" fmla="*/ 110 h 179"/>
                  <a:gd name="T6" fmla="*/ 321 w 418"/>
                  <a:gd name="T7" fmla="*/ 80 h 179"/>
                  <a:gd name="T8" fmla="*/ 278 w 418"/>
                  <a:gd name="T9" fmla="*/ 53 h 179"/>
                  <a:gd name="T10" fmla="*/ 228 w 418"/>
                  <a:gd name="T11" fmla="*/ 31 h 179"/>
                  <a:gd name="T12" fmla="*/ 192 w 418"/>
                  <a:gd name="T13" fmla="*/ 17 h 179"/>
                  <a:gd name="T14" fmla="*/ 146 w 418"/>
                  <a:gd name="T15" fmla="*/ 6 h 179"/>
                  <a:gd name="T16" fmla="*/ 100 w 418"/>
                  <a:gd name="T17" fmla="*/ 1 h 179"/>
                  <a:gd name="T18" fmla="*/ 0 w 418"/>
                  <a:gd name="T19" fmla="*/ 3 h 1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8"/>
                  <a:gd name="T31" fmla="*/ 0 h 179"/>
                  <a:gd name="T32" fmla="*/ 418 w 418"/>
                  <a:gd name="T33" fmla="*/ 179 h 1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8" h="179">
                    <a:moveTo>
                      <a:pt x="418" y="179"/>
                    </a:moveTo>
                    <a:cubicBezTo>
                      <a:pt x="414" y="174"/>
                      <a:pt x="402" y="159"/>
                      <a:pt x="392" y="147"/>
                    </a:cubicBezTo>
                    <a:cubicBezTo>
                      <a:pt x="382" y="135"/>
                      <a:pt x="368" y="121"/>
                      <a:pt x="356" y="110"/>
                    </a:cubicBezTo>
                    <a:cubicBezTo>
                      <a:pt x="344" y="99"/>
                      <a:pt x="334" y="89"/>
                      <a:pt x="321" y="80"/>
                    </a:cubicBezTo>
                    <a:cubicBezTo>
                      <a:pt x="297" y="68"/>
                      <a:pt x="293" y="61"/>
                      <a:pt x="278" y="53"/>
                    </a:cubicBezTo>
                    <a:cubicBezTo>
                      <a:pt x="263" y="45"/>
                      <a:pt x="242" y="37"/>
                      <a:pt x="228" y="31"/>
                    </a:cubicBezTo>
                    <a:cubicBezTo>
                      <a:pt x="214" y="25"/>
                      <a:pt x="206" y="21"/>
                      <a:pt x="192" y="17"/>
                    </a:cubicBezTo>
                    <a:cubicBezTo>
                      <a:pt x="178" y="13"/>
                      <a:pt x="161" y="9"/>
                      <a:pt x="146" y="6"/>
                    </a:cubicBezTo>
                    <a:cubicBezTo>
                      <a:pt x="131" y="3"/>
                      <a:pt x="124" y="2"/>
                      <a:pt x="100" y="1"/>
                    </a:cubicBezTo>
                    <a:cubicBezTo>
                      <a:pt x="76" y="0"/>
                      <a:pt x="21" y="3"/>
                      <a:pt x="0" y="3"/>
                    </a:cubicBezTo>
                  </a:path>
                </a:pathLst>
              </a:custGeom>
              <a:noFill/>
              <a:ln w="254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arrow" w="sm" len="lg"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Freeform 125">
                <a:extLst>
                  <a:ext uri="{FF2B5EF4-FFF2-40B4-BE49-F238E27FC236}">
                    <a16:creationId xmlns:a16="http://schemas.microsoft.com/office/drawing/2014/main" id="{C93FD963-DB21-7214-01B7-FCF812FC2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454"/>
                <a:ext cx="612" cy="322"/>
              </a:xfrm>
              <a:custGeom>
                <a:avLst/>
                <a:gdLst>
                  <a:gd name="T0" fmla="*/ 0 w 612"/>
                  <a:gd name="T1" fmla="*/ 322 h 322"/>
                  <a:gd name="T2" fmla="*/ 174 w 612"/>
                  <a:gd name="T3" fmla="*/ 300 h 322"/>
                  <a:gd name="T4" fmla="*/ 246 w 612"/>
                  <a:gd name="T5" fmla="*/ 246 h 322"/>
                  <a:gd name="T6" fmla="*/ 304 w 612"/>
                  <a:gd name="T7" fmla="*/ 172 h 322"/>
                  <a:gd name="T8" fmla="*/ 350 w 612"/>
                  <a:gd name="T9" fmla="*/ 120 h 322"/>
                  <a:gd name="T10" fmla="*/ 404 w 612"/>
                  <a:gd name="T11" fmla="*/ 78 h 322"/>
                  <a:gd name="T12" fmla="*/ 470 w 612"/>
                  <a:gd name="T13" fmla="*/ 42 h 322"/>
                  <a:gd name="T14" fmla="*/ 544 w 612"/>
                  <a:gd name="T15" fmla="*/ 12 h 322"/>
                  <a:gd name="T16" fmla="*/ 612 w 612"/>
                  <a:gd name="T17" fmla="*/ 0 h 3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12"/>
                  <a:gd name="T28" fmla="*/ 0 h 322"/>
                  <a:gd name="T29" fmla="*/ 612 w 612"/>
                  <a:gd name="T30" fmla="*/ 322 h 3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12" h="322">
                    <a:moveTo>
                      <a:pt x="0" y="322"/>
                    </a:moveTo>
                    <a:cubicBezTo>
                      <a:pt x="29" y="318"/>
                      <a:pt x="133" y="313"/>
                      <a:pt x="174" y="300"/>
                    </a:cubicBezTo>
                    <a:cubicBezTo>
                      <a:pt x="215" y="287"/>
                      <a:pt x="224" y="267"/>
                      <a:pt x="246" y="246"/>
                    </a:cubicBezTo>
                    <a:cubicBezTo>
                      <a:pt x="268" y="225"/>
                      <a:pt x="287" y="193"/>
                      <a:pt x="304" y="172"/>
                    </a:cubicBezTo>
                    <a:cubicBezTo>
                      <a:pt x="321" y="151"/>
                      <a:pt x="333" y="136"/>
                      <a:pt x="350" y="120"/>
                    </a:cubicBezTo>
                    <a:cubicBezTo>
                      <a:pt x="367" y="104"/>
                      <a:pt x="384" y="91"/>
                      <a:pt x="404" y="78"/>
                    </a:cubicBezTo>
                    <a:cubicBezTo>
                      <a:pt x="424" y="65"/>
                      <a:pt x="447" y="53"/>
                      <a:pt x="470" y="42"/>
                    </a:cubicBezTo>
                    <a:cubicBezTo>
                      <a:pt x="493" y="31"/>
                      <a:pt x="520" y="19"/>
                      <a:pt x="544" y="12"/>
                    </a:cubicBezTo>
                    <a:cubicBezTo>
                      <a:pt x="568" y="5"/>
                      <a:pt x="598" y="2"/>
                      <a:pt x="612" y="0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 type="arrow" w="sm" len="lg"/>
                <a:tailEnd type="none" w="med" len="med"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79" name="Group 126">
              <a:extLst>
                <a:ext uri="{FF2B5EF4-FFF2-40B4-BE49-F238E27FC236}">
                  <a16:creationId xmlns:a16="http://schemas.microsoft.com/office/drawing/2014/main" id="{920A2B3C-D3D0-81A8-120A-A0D6F5C13CF7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065" y="3097"/>
              <a:ext cx="1062" cy="328"/>
              <a:chOff x="4100" y="2448"/>
              <a:chExt cx="1062" cy="328"/>
            </a:xfrm>
          </p:grpSpPr>
          <p:sp>
            <p:nvSpPr>
              <p:cNvPr id="196" name="Freeform 127">
                <a:extLst>
                  <a:ext uri="{FF2B5EF4-FFF2-40B4-BE49-F238E27FC236}">
                    <a16:creationId xmlns:a16="http://schemas.microsoft.com/office/drawing/2014/main" id="{F3227C6C-F097-076A-B071-6C714B71F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4" y="2448"/>
                <a:ext cx="418" cy="179"/>
              </a:xfrm>
              <a:custGeom>
                <a:avLst/>
                <a:gdLst>
                  <a:gd name="T0" fmla="*/ 418 w 418"/>
                  <a:gd name="T1" fmla="*/ 179 h 179"/>
                  <a:gd name="T2" fmla="*/ 392 w 418"/>
                  <a:gd name="T3" fmla="*/ 147 h 179"/>
                  <a:gd name="T4" fmla="*/ 356 w 418"/>
                  <a:gd name="T5" fmla="*/ 110 h 179"/>
                  <a:gd name="T6" fmla="*/ 321 w 418"/>
                  <a:gd name="T7" fmla="*/ 80 h 179"/>
                  <a:gd name="T8" fmla="*/ 278 w 418"/>
                  <a:gd name="T9" fmla="*/ 53 h 179"/>
                  <a:gd name="T10" fmla="*/ 228 w 418"/>
                  <a:gd name="T11" fmla="*/ 31 h 179"/>
                  <a:gd name="T12" fmla="*/ 192 w 418"/>
                  <a:gd name="T13" fmla="*/ 17 h 179"/>
                  <a:gd name="T14" fmla="*/ 146 w 418"/>
                  <a:gd name="T15" fmla="*/ 6 h 179"/>
                  <a:gd name="T16" fmla="*/ 100 w 418"/>
                  <a:gd name="T17" fmla="*/ 1 h 179"/>
                  <a:gd name="T18" fmla="*/ 0 w 418"/>
                  <a:gd name="T19" fmla="*/ 3 h 1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8"/>
                  <a:gd name="T31" fmla="*/ 0 h 179"/>
                  <a:gd name="T32" fmla="*/ 418 w 418"/>
                  <a:gd name="T33" fmla="*/ 179 h 1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8" h="179">
                    <a:moveTo>
                      <a:pt x="418" y="179"/>
                    </a:moveTo>
                    <a:cubicBezTo>
                      <a:pt x="414" y="174"/>
                      <a:pt x="402" y="159"/>
                      <a:pt x="392" y="147"/>
                    </a:cubicBezTo>
                    <a:cubicBezTo>
                      <a:pt x="382" y="135"/>
                      <a:pt x="368" y="121"/>
                      <a:pt x="356" y="110"/>
                    </a:cubicBezTo>
                    <a:cubicBezTo>
                      <a:pt x="344" y="99"/>
                      <a:pt x="334" y="89"/>
                      <a:pt x="321" y="80"/>
                    </a:cubicBezTo>
                    <a:cubicBezTo>
                      <a:pt x="297" y="68"/>
                      <a:pt x="293" y="61"/>
                      <a:pt x="278" y="53"/>
                    </a:cubicBezTo>
                    <a:cubicBezTo>
                      <a:pt x="263" y="45"/>
                      <a:pt x="242" y="37"/>
                      <a:pt x="228" y="31"/>
                    </a:cubicBezTo>
                    <a:cubicBezTo>
                      <a:pt x="214" y="25"/>
                      <a:pt x="206" y="21"/>
                      <a:pt x="192" y="17"/>
                    </a:cubicBezTo>
                    <a:cubicBezTo>
                      <a:pt x="178" y="13"/>
                      <a:pt x="161" y="9"/>
                      <a:pt x="146" y="6"/>
                    </a:cubicBezTo>
                    <a:cubicBezTo>
                      <a:pt x="131" y="3"/>
                      <a:pt x="124" y="2"/>
                      <a:pt x="100" y="1"/>
                    </a:cubicBezTo>
                    <a:cubicBezTo>
                      <a:pt x="76" y="0"/>
                      <a:pt x="21" y="3"/>
                      <a:pt x="0" y="3"/>
                    </a:cubicBezTo>
                  </a:path>
                </a:pathLst>
              </a:custGeom>
              <a:noFill/>
              <a:ln w="254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arrow" w="sm" len="lg"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Freeform 128">
                <a:extLst>
                  <a:ext uri="{FF2B5EF4-FFF2-40B4-BE49-F238E27FC236}">
                    <a16:creationId xmlns:a16="http://schemas.microsoft.com/office/drawing/2014/main" id="{DBB7C6CD-D397-BD8C-A008-8F3E6CA3D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454"/>
                <a:ext cx="612" cy="322"/>
              </a:xfrm>
              <a:custGeom>
                <a:avLst/>
                <a:gdLst>
                  <a:gd name="T0" fmla="*/ 0 w 612"/>
                  <a:gd name="T1" fmla="*/ 322 h 322"/>
                  <a:gd name="T2" fmla="*/ 174 w 612"/>
                  <a:gd name="T3" fmla="*/ 300 h 322"/>
                  <a:gd name="T4" fmla="*/ 246 w 612"/>
                  <a:gd name="T5" fmla="*/ 246 h 322"/>
                  <a:gd name="T6" fmla="*/ 304 w 612"/>
                  <a:gd name="T7" fmla="*/ 172 h 322"/>
                  <a:gd name="T8" fmla="*/ 350 w 612"/>
                  <a:gd name="T9" fmla="*/ 120 h 322"/>
                  <a:gd name="T10" fmla="*/ 404 w 612"/>
                  <a:gd name="T11" fmla="*/ 78 h 322"/>
                  <a:gd name="T12" fmla="*/ 470 w 612"/>
                  <a:gd name="T13" fmla="*/ 42 h 322"/>
                  <a:gd name="T14" fmla="*/ 544 w 612"/>
                  <a:gd name="T15" fmla="*/ 12 h 322"/>
                  <a:gd name="T16" fmla="*/ 612 w 612"/>
                  <a:gd name="T17" fmla="*/ 0 h 3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12"/>
                  <a:gd name="T28" fmla="*/ 0 h 322"/>
                  <a:gd name="T29" fmla="*/ 612 w 612"/>
                  <a:gd name="T30" fmla="*/ 322 h 3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12" h="322">
                    <a:moveTo>
                      <a:pt x="0" y="322"/>
                    </a:moveTo>
                    <a:cubicBezTo>
                      <a:pt x="29" y="318"/>
                      <a:pt x="133" y="313"/>
                      <a:pt x="174" y="300"/>
                    </a:cubicBezTo>
                    <a:cubicBezTo>
                      <a:pt x="215" y="287"/>
                      <a:pt x="224" y="267"/>
                      <a:pt x="246" y="246"/>
                    </a:cubicBezTo>
                    <a:cubicBezTo>
                      <a:pt x="268" y="225"/>
                      <a:pt x="287" y="193"/>
                      <a:pt x="304" y="172"/>
                    </a:cubicBezTo>
                    <a:cubicBezTo>
                      <a:pt x="321" y="151"/>
                      <a:pt x="333" y="136"/>
                      <a:pt x="350" y="120"/>
                    </a:cubicBezTo>
                    <a:cubicBezTo>
                      <a:pt x="367" y="104"/>
                      <a:pt x="384" y="91"/>
                      <a:pt x="404" y="78"/>
                    </a:cubicBezTo>
                    <a:cubicBezTo>
                      <a:pt x="424" y="65"/>
                      <a:pt x="447" y="53"/>
                      <a:pt x="470" y="42"/>
                    </a:cubicBezTo>
                    <a:cubicBezTo>
                      <a:pt x="493" y="31"/>
                      <a:pt x="520" y="19"/>
                      <a:pt x="544" y="12"/>
                    </a:cubicBezTo>
                    <a:cubicBezTo>
                      <a:pt x="568" y="5"/>
                      <a:pt x="598" y="2"/>
                      <a:pt x="612" y="0"/>
                    </a:cubicBezTo>
                  </a:path>
                </a:pathLst>
              </a:custGeom>
              <a:noFill/>
              <a:ln w="25400">
                <a:solidFill>
                  <a:srgbClr val="0000FF"/>
                </a:solidFill>
                <a:round/>
                <a:headEnd type="arrow" w="sm" len="lg"/>
                <a:tailEnd type="none" w="med" len="med"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0" name="Text Box 129">
              <a:extLst>
                <a:ext uri="{FF2B5EF4-FFF2-40B4-BE49-F238E27FC236}">
                  <a16:creationId xmlns:a16="http://schemas.microsoft.com/office/drawing/2014/main" id="{EAFD2242-9E61-BCE5-0918-9805BACCC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9" y="1730"/>
              <a:ext cx="410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WATER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</a:t>
              </a:r>
            </a:p>
          </p:txBody>
        </p:sp>
        <p:grpSp>
          <p:nvGrpSpPr>
            <p:cNvPr id="181" name="Group 130">
              <a:extLst>
                <a:ext uri="{FF2B5EF4-FFF2-40B4-BE49-F238E27FC236}">
                  <a16:creationId xmlns:a16="http://schemas.microsoft.com/office/drawing/2014/main" id="{6F2319E4-BE36-A339-2B98-89E6A0E46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9" y="2016"/>
              <a:ext cx="330" cy="96"/>
              <a:chOff x="3846" y="2016"/>
              <a:chExt cx="330" cy="96"/>
            </a:xfrm>
          </p:grpSpPr>
          <p:sp>
            <p:nvSpPr>
              <p:cNvPr id="194" name="Rectangle 131">
                <a:extLst>
                  <a:ext uri="{FF2B5EF4-FFF2-40B4-BE49-F238E27FC236}">
                    <a16:creationId xmlns:a16="http://schemas.microsoft.com/office/drawing/2014/main" id="{23874DD2-E70C-8735-9BFA-F41782A32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6" y="2016"/>
                <a:ext cx="240" cy="96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Line 132">
                <a:extLst>
                  <a:ext uri="{FF2B5EF4-FFF2-40B4-BE49-F238E27FC236}">
                    <a16:creationId xmlns:a16="http://schemas.microsoft.com/office/drawing/2014/main" id="{A6C6E335-A536-B877-DAAF-9E601DBF46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8" y="206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arrow" w="sm" len="lg"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2" name="Group 133">
              <a:extLst>
                <a:ext uri="{FF2B5EF4-FFF2-40B4-BE49-F238E27FC236}">
                  <a16:creationId xmlns:a16="http://schemas.microsoft.com/office/drawing/2014/main" id="{F4D0CD5B-591C-89DE-9505-2A8A13BA1F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3" y="2206"/>
              <a:ext cx="1048" cy="612"/>
              <a:chOff x="3752" y="1548"/>
              <a:chExt cx="1048" cy="612"/>
            </a:xfrm>
          </p:grpSpPr>
          <p:sp>
            <p:nvSpPr>
              <p:cNvPr id="192" name="Line 134">
                <a:extLst>
                  <a:ext uri="{FF2B5EF4-FFF2-40B4-BE49-F238E27FC236}">
                    <a16:creationId xmlns:a16="http://schemas.microsoft.com/office/drawing/2014/main" id="{B1C7C2FA-0040-E2BA-1CE1-8702A10D4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1584"/>
                <a:ext cx="1008" cy="57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Oval 135">
                <a:extLst>
                  <a:ext uri="{FF2B5EF4-FFF2-40B4-BE49-F238E27FC236}">
                    <a16:creationId xmlns:a16="http://schemas.microsoft.com/office/drawing/2014/main" id="{6292541E-3B6E-621B-3104-D6C4C82D4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2" y="1548"/>
                <a:ext cx="40" cy="8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3" name="Text Box 136">
              <a:extLst>
                <a:ext uri="{FF2B5EF4-FFF2-40B4-BE49-F238E27FC236}">
                  <a16:creationId xmlns:a16="http://schemas.microsoft.com/office/drawing/2014/main" id="{50CB731A-175E-6219-E0EE-6B0DA15E2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1730"/>
              <a:ext cx="410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WATER</a:t>
              </a:r>
            </a:p>
            <a:p>
              <a:pPr marL="0" marR="0" lvl="0" indent="0" algn="r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OUT</a:t>
              </a:r>
            </a:p>
          </p:txBody>
        </p:sp>
        <p:grpSp>
          <p:nvGrpSpPr>
            <p:cNvPr id="184" name="Group 137">
              <a:extLst>
                <a:ext uri="{FF2B5EF4-FFF2-40B4-BE49-F238E27FC236}">
                  <a16:creationId xmlns:a16="http://schemas.microsoft.com/office/drawing/2014/main" id="{729930B1-CE16-4BB6-5EE1-31136E322F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9" y="2016"/>
              <a:ext cx="414" cy="96"/>
              <a:chOff x="1536" y="2016"/>
              <a:chExt cx="414" cy="96"/>
            </a:xfrm>
          </p:grpSpPr>
          <p:sp>
            <p:nvSpPr>
              <p:cNvPr id="190" name="Rectangle 138">
                <a:extLst>
                  <a:ext uri="{FF2B5EF4-FFF2-40B4-BE49-F238E27FC236}">
                    <a16:creationId xmlns:a16="http://schemas.microsoft.com/office/drawing/2014/main" id="{5E7083FE-AF8E-6863-7D22-7C47F9CD6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0" y="2016"/>
                <a:ext cx="240" cy="96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Line 139">
                <a:extLst>
                  <a:ext uri="{FF2B5EF4-FFF2-40B4-BE49-F238E27FC236}">
                    <a16:creationId xmlns:a16="http://schemas.microsoft.com/office/drawing/2014/main" id="{A2A7C3F2-629B-4179-295E-FF86DDF769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206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arrow" w="sm" len="lg"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5" name="Group 140">
              <a:extLst>
                <a:ext uri="{FF2B5EF4-FFF2-40B4-BE49-F238E27FC236}">
                  <a16:creationId xmlns:a16="http://schemas.microsoft.com/office/drawing/2014/main" id="{EBA3A4A3-69E7-0E8D-0DD6-C5B67CBCE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9" y="1392"/>
              <a:ext cx="1824" cy="1152"/>
              <a:chOff x="1986" y="1392"/>
              <a:chExt cx="1824" cy="1152"/>
            </a:xfrm>
          </p:grpSpPr>
          <p:sp>
            <p:nvSpPr>
              <p:cNvPr id="188" name="Line 141">
                <a:extLst>
                  <a:ext uri="{FF2B5EF4-FFF2-40B4-BE49-F238E27FC236}">
                    <a16:creationId xmlns:a16="http://schemas.microsoft.com/office/drawing/2014/main" id="{7914C360-EE15-6615-5D47-64F1644A2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6" y="2544"/>
                <a:ext cx="1824" cy="0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Line 142">
                <a:extLst>
                  <a:ext uri="{FF2B5EF4-FFF2-40B4-BE49-F238E27FC236}">
                    <a16:creationId xmlns:a16="http://schemas.microsoft.com/office/drawing/2014/main" id="{A8B2B751-E79F-BB5F-2C26-25D3DA410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10" y="1392"/>
                <a:ext cx="0" cy="1152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6" name="Line 143">
              <a:extLst>
                <a:ext uri="{FF2B5EF4-FFF2-40B4-BE49-F238E27FC236}">
                  <a16:creationId xmlns:a16="http://schemas.microsoft.com/office/drawing/2014/main" id="{F97A993B-436A-D66A-D778-2D7A9BD51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9" y="1392"/>
              <a:ext cx="288" cy="0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Text Box 144">
              <a:extLst>
                <a:ext uri="{FF2B5EF4-FFF2-40B4-BE49-F238E27FC236}">
                  <a16:creationId xmlns:a16="http://schemas.microsoft.com/office/drawing/2014/main" id="{1066F122-E318-3B66-7276-55B60B865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3" y="1252"/>
              <a:ext cx="254" cy="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7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783AF-F6B8-47F5-9599-05321DE7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1025"/>
            <a:ext cx="10479088" cy="647553"/>
          </a:xfrm>
        </p:spPr>
        <p:txBody>
          <a:bodyPr anchor="b">
            <a:normAutofit/>
          </a:bodyPr>
          <a:lstStyle/>
          <a:p>
            <a:r>
              <a:rPr lang="en-US" dirty="0" err="1"/>
              <a:t>CenTrio</a:t>
            </a:r>
            <a:r>
              <a:rPr lang="en-US" dirty="0"/>
              <a:t> Chicago Ice Storage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5C2A1-F4C9-46C2-96A2-69765E528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0740"/>
            <a:ext cx="7928113" cy="4105275"/>
          </a:xfrm>
        </p:spPr>
        <p:txBody>
          <a:bodyPr>
            <a:normAutofit/>
          </a:bodyPr>
          <a:lstStyle/>
          <a:p>
            <a:r>
              <a:rPr lang="en-US" dirty="0"/>
              <a:t>Over 310,000 ton-hours across (5) plants</a:t>
            </a:r>
          </a:p>
          <a:p>
            <a:r>
              <a:rPr lang="en-US" dirty="0"/>
              <a:t>Serves over 115 buildings in downtown Chicago</a:t>
            </a:r>
          </a:p>
          <a:p>
            <a:r>
              <a:rPr lang="en-US" dirty="0"/>
              <a:t>Cools a combined 53M square feet of building space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CFE0C28-004F-9F89-621F-E05F6344D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42" y="3343257"/>
            <a:ext cx="6778487" cy="3338404"/>
          </a:xfrm>
          <a:prstGeom prst="rect">
            <a:avLst/>
          </a:prstGeom>
          <a:noFill/>
        </p:spPr>
      </p:pic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2BAA7DFD-4970-B810-05F8-50BBE77035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5562" y="3377480"/>
            <a:ext cx="3096962" cy="33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E9EF45-70C8-3865-739B-2B25B3B0E690}"/>
              </a:ext>
            </a:extLst>
          </p:cNvPr>
          <p:cNvSpPr txBox="1">
            <a:spLocks/>
          </p:cNvSpPr>
          <p:nvPr/>
        </p:nvSpPr>
        <p:spPr>
          <a:xfrm>
            <a:off x="839789" y="1844675"/>
            <a:ext cx="5006830" cy="66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BE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Bristol Myers, Lawrenceville, NJ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6,849 ton-hours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0C5F8-DF4D-43E5-2C19-A9F297326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" b="1"/>
          <a:stretch/>
        </p:blipFill>
        <p:spPr>
          <a:xfrm>
            <a:off x="839789" y="2505075"/>
            <a:ext cx="5006830" cy="3444875"/>
          </a:xfrm>
          <a:prstGeom prst="rect">
            <a:avLst/>
          </a:prstGeom>
          <a:noFill/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B63FA06-A0D9-2CA8-3778-5ABDDC66FD2F}"/>
              </a:ext>
            </a:extLst>
          </p:cNvPr>
          <p:cNvSpPr txBox="1">
            <a:spLocks/>
          </p:cNvSpPr>
          <p:nvPr/>
        </p:nvSpPr>
        <p:spPr>
          <a:xfrm>
            <a:off x="6309688" y="1844675"/>
            <a:ext cx="5007600" cy="6604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BE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388-390 Greenwich, New York City, NY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8,371 ton-hours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7376-D67C-4496-93CA-19C23471E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84"/>
          <a:stretch/>
        </p:blipFill>
        <p:spPr>
          <a:xfrm>
            <a:off x="6309688" y="2505075"/>
            <a:ext cx="5007600" cy="344487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581025"/>
            <a:ext cx="10479088" cy="647553"/>
          </a:xfrm>
        </p:spPr>
        <p:txBody>
          <a:bodyPr anchor="b">
            <a:normAutofit/>
          </a:bodyPr>
          <a:lstStyle/>
          <a:p>
            <a:r>
              <a:rPr lang="en-US" dirty="0"/>
              <a:t>Internal Melt Ice Thermal Storage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6D92F-1D84-D96F-BFD1-AA8FD9222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628" y="3784034"/>
            <a:ext cx="359168" cy="8239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DD101A-F2C8-9035-2BC2-5C88E7720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46" y="3996367"/>
            <a:ext cx="91448" cy="358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3E9B06-DC29-9883-319F-2F0898FAA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042" y="3784034"/>
            <a:ext cx="434378" cy="1005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81DBC8-9C23-AAFE-8DF9-41EEA5394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0791" y="3429000"/>
            <a:ext cx="318095" cy="17115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197BF8-319A-CA4B-DDE1-74E6E620B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8090" y="3713584"/>
            <a:ext cx="400620" cy="14269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E581E1-6B95-D5BE-BBF9-F6604721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8284" y="4123234"/>
            <a:ext cx="107928" cy="4766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0DE591-4136-C07C-8E4C-3CFB960C7F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6212" y="4123234"/>
            <a:ext cx="107928" cy="4766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2FDB4A-1BB8-9F84-46BE-CCEACF42E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4128" y="4121994"/>
            <a:ext cx="107928" cy="476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8514ED-D3E1-67CA-0DBD-319685230E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9966" y="3976119"/>
            <a:ext cx="91448" cy="6172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6359F4-AB3E-FC59-B40C-E997CC54BB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7068" y="4114668"/>
            <a:ext cx="80175" cy="541180"/>
          </a:xfrm>
          <a:prstGeom prst="rect">
            <a:avLst/>
          </a:prstGeom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4C40BCF-C3C0-33CF-B942-C2EE6CF60A3B}"/>
              </a:ext>
            </a:extLst>
          </p:cNvPr>
          <p:cNvSpPr txBox="1">
            <a:spLocks/>
          </p:cNvSpPr>
          <p:nvPr/>
        </p:nvSpPr>
        <p:spPr>
          <a:xfrm>
            <a:off x="1590246" y="6090202"/>
            <a:ext cx="9134088" cy="64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Graphic 30" descr="Lightbulb and gear">
            <a:extLst>
              <a:ext uri="{FF2B5EF4-FFF2-40B4-BE49-F238E27FC236}">
                <a16:creationId xmlns:a16="http://schemas.microsoft.com/office/drawing/2014/main" id="{4F4AA72C-2E49-B6FE-66D4-7D59A2BE27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9665" y="6079051"/>
            <a:ext cx="647700" cy="647700"/>
          </a:xfrm>
          <a:prstGeom prst="rect">
            <a:avLst/>
          </a:prstGeom>
        </p:spPr>
      </p:pic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E30ACE6-BC4D-7398-7EE8-5F734E02E8E4}"/>
              </a:ext>
            </a:extLst>
          </p:cNvPr>
          <p:cNvSpPr txBox="1">
            <a:spLocks/>
          </p:cNvSpPr>
          <p:nvPr/>
        </p:nvSpPr>
        <p:spPr>
          <a:xfrm>
            <a:off x="1527365" y="6099299"/>
            <a:ext cx="9784970" cy="66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BE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Internal melt selected for LEED status, incentive awards, and longer melt out rate.</a:t>
            </a:r>
          </a:p>
        </p:txBody>
      </p:sp>
    </p:spTree>
    <p:extLst>
      <p:ext uri="{BB962C8B-B14F-4D97-AF65-F5344CB8AC3E}">
        <p14:creationId xmlns:p14="http://schemas.microsoft.com/office/powerpoint/2010/main" val="410471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990E2-DE9B-86DD-1DAB-ED1BEDA61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Melt Ice Thermal Storage (cont.)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0C69C5-C4E1-870C-A893-A64C56877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7744" y="1380817"/>
            <a:ext cx="5153025" cy="6012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2800" dirty="0"/>
              <a:t>Nova Southeastern University, Ft. Lauderdale, FL</a:t>
            </a:r>
          </a:p>
          <a:p>
            <a:pPr algn="ctr"/>
            <a:r>
              <a:rPr lang="en-US" sz="2800" dirty="0"/>
              <a:t>79,200 ton-hours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75159F-37D6-068A-AE93-6501E5014C58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2483325" y="1450859"/>
            <a:ext cx="2960853" cy="464844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61A11C-45A6-302B-4D76-531159EE62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77744" y="1917325"/>
            <a:ext cx="5153024" cy="3959693"/>
          </a:xfrm>
          <a:prstGeom prst="rect">
            <a:avLst/>
          </a:prstGeom>
        </p:spPr>
      </p:pic>
      <p:pic>
        <p:nvPicPr>
          <p:cNvPr id="4" name="Graphic 3" descr="Lightbulb and gear">
            <a:extLst>
              <a:ext uri="{FF2B5EF4-FFF2-40B4-BE49-F238E27FC236}">
                <a16:creationId xmlns:a16="http://schemas.microsoft.com/office/drawing/2014/main" id="{25A6BB52-07C9-C2BE-FCBB-A67E6CF75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9665" y="6079051"/>
            <a:ext cx="647700" cy="6477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AD3EB6F-DE29-193B-F824-3598420462EA}"/>
              </a:ext>
            </a:extLst>
          </p:cNvPr>
          <p:cNvSpPr txBox="1">
            <a:spLocks/>
          </p:cNvSpPr>
          <p:nvPr/>
        </p:nvSpPr>
        <p:spPr>
          <a:xfrm>
            <a:off x="1527365" y="6099299"/>
            <a:ext cx="9784970" cy="66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BE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External melt selected for long pipe runs, incentive/TOD rates, and quicker melt out rate.</a:t>
            </a:r>
          </a:p>
        </p:txBody>
      </p:sp>
    </p:spTree>
    <p:extLst>
      <p:ext uri="{BB962C8B-B14F-4D97-AF65-F5344CB8AC3E}">
        <p14:creationId xmlns:p14="http://schemas.microsoft.com/office/powerpoint/2010/main" val="30196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281D-B93B-6D9C-107D-5FDE1B4B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Storage Tank Designs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530C-09B4-93BF-FF64-55C88CBA0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654"/>
            <a:ext cx="6473142" cy="4114801"/>
          </a:xfrm>
        </p:spPr>
        <p:txBody>
          <a:bodyPr>
            <a:normAutofit/>
          </a:bodyPr>
          <a:lstStyle/>
          <a:p>
            <a:r>
              <a:rPr lang="en-US" dirty="0"/>
              <a:t>Modular tanks for both internal and external melt</a:t>
            </a:r>
          </a:p>
          <a:p>
            <a:r>
              <a:rPr lang="en-US" dirty="0"/>
              <a:t>Thermal storage coils for both internal and external melt placed into Field erected tanks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223F5D-FA56-F1C3-4DA2-E082BF73B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20" y="3250195"/>
            <a:ext cx="4035708" cy="3026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F585A7-7DE2-8315-0CC6-F8C1AD9BD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634" y="1342020"/>
            <a:ext cx="3317691" cy="4855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B8DC6-7A2B-1CB1-D77E-1B8148B67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775" y="4348065"/>
            <a:ext cx="349766" cy="750408"/>
          </a:xfrm>
          <a:prstGeom prst="rect">
            <a:avLst/>
          </a:prstGeom>
        </p:spPr>
      </p:pic>
      <p:pic>
        <p:nvPicPr>
          <p:cNvPr id="10" name="Graphic 9" descr="Lightbulb and gear">
            <a:extLst>
              <a:ext uri="{FF2B5EF4-FFF2-40B4-BE49-F238E27FC236}">
                <a16:creationId xmlns:a16="http://schemas.microsoft.com/office/drawing/2014/main" id="{2846E38D-93C6-7F84-ECF5-3FAE7B1CE1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00" y="6177352"/>
            <a:ext cx="647700" cy="647700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030A118-4BAA-D030-5C5B-E4DF59BBD2D8}"/>
              </a:ext>
            </a:extLst>
          </p:cNvPr>
          <p:cNvSpPr txBox="1">
            <a:spLocks/>
          </p:cNvSpPr>
          <p:nvPr/>
        </p:nvSpPr>
        <p:spPr>
          <a:xfrm>
            <a:off x="950167" y="6186517"/>
            <a:ext cx="9784970" cy="66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nl-BE" sz="28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34988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 Narrow" panose="020B0606020202030204" pitchFamily="34" charset="0"/>
              <a:buChar char="›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03275" indent="-1793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60463" indent="-2682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438275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9C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 erected tanks can be used to optimize usable space.</a:t>
            </a:r>
          </a:p>
        </p:txBody>
      </p:sp>
    </p:spTree>
    <p:extLst>
      <p:ext uri="{BB962C8B-B14F-4D97-AF65-F5344CB8AC3E}">
        <p14:creationId xmlns:p14="http://schemas.microsoft.com/office/powerpoint/2010/main" val="19191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FC4E7-5348-BBE7-8A17-209B86EFF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079" y="72264"/>
            <a:ext cx="8829908" cy="1314443"/>
          </a:xfrm>
        </p:spPr>
        <p:txBody>
          <a:bodyPr>
            <a:normAutofit fontScale="90000"/>
          </a:bodyPr>
          <a:lstStyle/>
          <a:p>
            <a:br>
              <a:rPr lang="en-US" b="1">
                <a:solidFill>
                  <a:schemeClr val="accent1"/>
                </a:solidFill>
                <a:ea typeface="+mj-lt"/>
                <a:cs typeface="+mj-lt"/>
              </a:rPr>
            </a:br>
            <a:r>
              <a:rPr lang="en-US" sz="5400" b="1">
                <a:ea typeface="+mj-lt"/>
                <a:cs typeface="+mj-lt"/>
              </a:rPr>
              <a:t>Questions? </a:t>
            </a:r>
            <a:endParaRPr lang="en-US" sz="5400" b="1"/>
          </a:p>
        </p:txBody>
      </p:sp>
      <p:pic>
        <p:nvPicPr>
          <p:cNvPr id="7" name="Picture 7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F5E4DE9C-F22D-8BFC-E42A-C7B26905C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897" y="4249933"/>
            <a:ext cx="2641549" cy="1700563"/>
          </a:xfrm>
          <a:prstGeom prst="rect">
            <a:avLst/>
          </a:prstGeom>
        </p:spPr>
      </p:pic>
      <p:pic>
        <p:nvPicPr>
          <p:cNvPr id="8" name="Picture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76080AF-9081-7755-9CEF-D8F475739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31" y="1559952"/>
            <a:ext cx="2620776" cy="1708029"/>
          </a:xfrm>
          <a:prstGeom prst="rect">
            <a:avLst/>
          </a:prstGeom>
        </p:spPr>
      </p:pic>
      <p:pic>
        <p:nvPicPr>
          <p:cNvPr id="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2C42821-29CA-DB56-437B-2B834BABB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174" y="1559952"/>
            <a:ext cx="2566198" cy="1693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0E809-E4D0-1FDF-1950-6CF72F7CC483}"/>
              </a:ext>
            </a:extLst>
          </p:cNvPr>
          <p:cNvSpPr txBox="1"/>
          <p:nvPr/>
        </p:nvSpPr>
        <p:spPr>
          <a:xfrm>
            <a:off x="875388" y="3261424"/>
            <a:ext cx="269636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Chilled or Hot Water Tanks for Campus-size Applications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57249-2B1F-71C1-3DAA-5E925F6870E9}"/>
              </a:ext>
            </a:extLst>
          </p:cNvPr>
          <p:cNvSpPr txBox="1"/>
          <p:nvPr/>
        </p:nvSpPr>
        <p:spPr>
          <a:xfrm>
            <a:off x="7388386" y="3517281"/>
            <a:ext cx="36345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Commercial &amp; Industrial: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Encapsulated Ice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58587-1F23-06E1-FBE1-3176E92FEC79}"/>
              </a:ext>
            </a:extLst>
          </p:cNvPr>
          <p:cNvSpPr txBox="1"/>
          <p:nvPr/>
        </p:nvSpPr>
        <p:spPr>
          <a:xfrm>
            <a:off x="2565768" y="6034339"/>
            <a:ext cx="30760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Commercial &amp; Residential: 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Ice Energy Storage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4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AB71268-AFCC-FF8A-645E-F1C96040D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3574" y="1440154"/>
            <a:ext cx="2616199" cy="19592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6BEB90-17DC-697A-267A-4C6905EF0069}"/>
              </a:ext>
            </a:extLst>
          </p:cNvPr>
          <p:cNvSpPr txBox="1"/>
          <p:nvPr/>
        </p:nvSpPr>
        <p:spPr>
          <a:xfrm>
            <a:off x="4538882" y="3404475"/>
            <a:ext cx="28495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Commercial &amp; Industrial: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Ice Thermal Storage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86E9F0-3600-59EC-12E2-7AFC877680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2" t="1661" r="10684" b="1661"/>
          <a:stretch/>
        </p:blipFill>
        <p:spPr>
          <a:xfrm>
            <a:off x="6758437" y="4427068"/>
            <a:ext cx="2097977" cy="1577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2258BFB-18B9-1EBF-40D5-DAD3E83B2086}"/>
              </a:ext>
            </a:extLst>
          </p:cNvPr>
          <p:cNvSpPr txBox="1"/>
          <p:nvPr/>
        </p:nvSpPr>
        <p:spPr>
          <a:xfrm>
            <a:off x="5748016" y="6057752"/>
            <a:ext cx="44172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Commercial,  Residential &amp; Multi-Family: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ndview Display"/>
                <a:ea typeface="+mn-ea"/>
                <a:cs typeface="+mn-cs"/>
              </a:rPr>
              <a:t>High Temperature Brick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AEE99-C371-3577-4590-66F4C0D557C8}"/>
              </a:ext>
            </a:extLst>
          </p:cNvPr>
          <p:cNvSpPr/>
          <p:nvPr/>
        </p:nvSpPr>
        <p:spPr>
          <a:xfrm>
            <a:off x="4335029" y="5039850"/>
            <a:ext cx="123825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23E753-F40F-3A80-093E-7B2621ABA3BF}"/>
              </a:ext>
            </a:extLst>
          </p:cNvPr>
          <p:cNvSpPr/>
          <p:nvPr/>
        </p:nvSpPr>
        <p:spPr>
          <a:xfrm>
            <a:off x="4041883" y="4994563"/>
            <a:ext cx="123825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4" name="Picture 7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EBC66267-89BD-1511-30EA-EAEA80404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897" y="4220481"/>
            <a:ext cx="2641549" cy="17005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6D92ED8-058E-1FB0-3F9F-4977BD22064D}"/>
              </a:ext>
            </a:extLst>
          </p:cNvPr>
          <p:cNvSpPr/>
          <p:nvPr/>
        </p:nvSpPr>
        <p:spPr>
          <a:xfrm>
            <a:off x="4041883" y="4965111"/>
            <a:ext cx="123825" cy="7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16" name="Picture 7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0487EC70-142A-D756-6DBF-52392BA10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897" y="4279385"/>
            <a:ext cx="2641549" cy="17005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CED6F1-5477-6A89-FF4F-A4B7D8D55EDA}"/>
              </a:ext>
            </a:extLst>
          </p:cNvPr>
          <p:cNvSpPr/>
          <p:nvPr/>
        </p:nvSpPr>
        <p:spPr>
          <a:xfrm>
            <a:off x="4053737" y="4979836"/>
            <a:ext cx="111971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2101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7A6A9-0F72-46DC-9FF4-7466DE3F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2" y="1371599"/>
            <a:ext cx="9173620" cy="4040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800" b="1">
                <a:solidFill>
                  <a:schemeClr val="accent1"/>
                </a:solidFill>
              </a:rPr>
              <a:t>Thank you for joining us!</a:t>
            </a:r>
            <a:br>
              <a:rPr lang="en-US" sz="4800" b="1">
                <a:solidFill>
                  <a:schemeClr val="accent1"/>
                </a:solidFill>
              </a:rPr>
            </a:br>
            <a:br>
              <a:rPr lang="en-US" sz="4800" b="1">
                <a:solidFill>
                  <a:schemeClr val="accent1"/>
                </a:solidFill>
              </a:rPr>
            </a:br>
            <a:br>
              <a:rPr lang="en-US"/>
            </a:br>
            <a:r>
              <a:rPr lang="en-US" sz="2400"/>
              <a:t>Please contact Samantha Slater at AHRI </a:t>
            </a:r>
            <a:br>
              <a:rPr lang="en-US" sz="2400"/>
            </a:br>
            <a:r>
              <a:rPr lang="en-US" sz="2400"/>
              <a:t>for additional information (sslater@ahrinet.org)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07ED31-6FA0-4967-A8DD-C5388BC17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233171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64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tree, car, road&#10;&#10;Description automatically generated">
            <a:extLst>
              <a:ext uri="{FF2B5EF4-FFF2-40B4-BE49-F238E27FC236}">
                <a16:creationId xmlns:a16="http://schemas.microsoft.com/office/drawing/2014/main" id="{4717F63D-637D-9499-32C8-9184C45C2C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997" y="3712399"/>
            <a:ext cx="3160184" cy="210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498A09-A007-297A-12E7-FDC8DF953588}"/>
              </a:ext>
            </a:extLst>
          </p:cNvPr>
          <p:cNvSpPr txBox="1"/>
          <p:nvPr/>
        </p:nvSpPr>
        <p:spPr>
          <a:xfrm>
            <a:off x="2679866" y="5992286"/>
            <a:ext cx="277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Electric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84BBB-22F7-25C0-C4F1-CB3B66A37F24}"/>
              </a:ext>
            </a:extLst>
          </p:cNvPr>
          <p:cNvSpPr txBox="1"/>
          <p:nvPr/>
        </p:nvSpPr>
        <p:spPr>
          <a:xfrm>
            <a:off x="7244604" y="5992286"/>
            <a:ext cx="2771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EC714D-FD30-7FA6-2048-720C492BFA70}"/>
              </a:ext>
            </a:extLst>
          </p:cNvPr>
          <p:cNvSpPr txBox="1">
            <a:spLocks/>
          </p:cNvSpPr>
          <p:nvPr/>
        </p:nvSpPr>
        <p:spPr>
          <a:xfrm>
            <a:off x="985421" y="1242658"/>
            <a:ext cx="1090911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Definitions: We are familiar with Energy Storage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2DFC-D473-424B-ABB3-891ED1DB4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323" y="2173925"/>
            <a:ext cx="2728019" cy="1787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8" descr="A picture containing pot, kitchenware&#10;&#10;Description automatically generated">
            <a:extLst>
              <a:ext uri="{FF2B5EF4-FFF2-40B4-BE49-F238E27FC236}">
                <a16:creationId xmlns:a16="http://schemas.microsoft.com/office/drawing/2014/main" id="{3E12529F-27EB-63F4-BD40-A01A9B32CD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680" y="2237508"/>
            <a:ext cx="2084095" cy="3664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631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A7E0B-B32B-41AB-ACD4-4A27066D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Definitions: Thermal Energy Storage (TES)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7BD85-D7FF-4937-AC13-9D6768E5B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298" y="2399333"/>
            <a:ext cx="9549279" cy="329121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Thermal storage systems remove heat from or add heat to a storage medium for use at another time  </a:t>
            </a:r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Energy may be charged, stored, and discharged daily, weekly, annually, or in seasonal or rapid batch process cycles </a:t>
            </a:r>
            <a:br>
              <a:rPr lang="en-US" sz="1600" dirty="0"/>
            </a:b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Fast-acting and/or grid-interactive energy storage systems can provide balancing services and other critical needs of the electric grid</a:t>
            </a:r>
            <a:br>
              <a:rPr lang="en-US" sz="1600" dirty="0"/>
            </a:b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/>
              <a:t>These grid-interactive systems dynamically couple consumer energy usage to the grid’s real-time needs</a:t>
            </a:r>
          </a:p>
          <a:p>
            <a:pPr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600" dirty="0">
                <a:ea typeface="+mn-lt"/>
                <a:cs typeface="+mn-lt"/>
              </a:rPr>
              <a:t>Thermal energy storage for HVAC and/or domestic water heating applications can involve various temperatures associated with heating and cooling </a:t>
            </a:r>
            <a:br>
              <a:rPr lang="en-US" sz="1600" dirty="0">
                <a:ea typeface="+mn-lt"/>
                <a:cs typeface="+mn-lt"/>
              </a:rPr>
            </a:br>
            <a:endParaRPr lang="en-US" sz="16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309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9AA9A320-45AD-56B3-C122-A3EDC4C91C21}"/>
              </a:ext>
            </a:extLst>
          </p:cNvPr>
          <p:cNvSpPr txBox="1">
            <a:spLocks/>
          </p:cNvSpPr>
          <p:nvPr/>
        </p:nvSpPr>
        <p:spPr>
          <a:xfrm>
            <a:off x="914400" y="1179619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1"/>
                </a:solidFill>
              </a:rPr>
              <a:t>Grid Benefits</a:t>
            </a: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8D0970CB-C845-E9F7-6A9D-DDA27AD234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67" y="2206279"/>
            <a:ext cx="5404152" cy="3546109"/>
          </a:xfrm>
          <a:prstGeom prst="rect">
            <a:avLst/>
          </a:prstGeom>
        </p:spPr>
      </p:pic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B5679FF-8352-2BCD-98EA-F4354F569F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754" y="1680645"/>
            <a:ext cx="1981200" cy="1371600"/>
          </a:xfrm>
          <a:prstGeom prst="rect">
            <a:avLst/>
          </a:prstGeom>
        </p:spPr>
      </p:pic>
      <p:pic>
        <p:nvPicPr>
          <p:cNvPr id="4" name="Picture 5" descr="Chart&#10;&#10;Description automatically generated">
            <a:extLst>
              <a:ext uri="{FF2B5EF4-FFF2-40B4-BE49-F238E27FC236}">
                <a16:creationId xmlns:a16="http://schemas.microsoft.com/office/drawing/2014/main" id="{BD6AAAFC-3EAA-E68E-02BA-6127567F2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2676" y="4766315"/>
            <a:ext cx="1990725" cy="1085850"/>
          </a:xfrm>
          <a:prstGeom prst="rect">
            <a:avLst/>
          </a:prstGeom>
        </p:spPr>
      </p:pic>
      <p:pic>
        <p:nvPicPr>
          <p:cNvPr id="6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257B0DAC-9151-9B53-4033-35ACC3E8B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5342" y="3207611"/>
            <a:ext cx="1981200" cy="1371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8B7893-635A-D0D0-9254-9F0FF8F96A2B}"/>
              </a:ext>
            </a:extLst>
          </p:cNvPr>
          <p:cNvSpPr txBox="1">
            <a:spLocks/>
          </p:cNvSpPr>
          <p:nvPr/>
        </p:nvSpPr>
        <p:spPr>
          <a:xfrm>
            <a:off x="8074804" y="2031477"/>
            <a:ext cx="3992638" cy="510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800">
                <a:latin typeface="Calibri"/>
                <a:cs typeface="Calibri"/>
              </a:rPr>
              <a:t>California – “Duck Curve”</a:t>
            </a:r>
          </a:p>
          <a:p>
            <a:pPr marL="0" indent="0">
              <a:buNone/>
              <a:defRPr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2800">
              <a:latin typeface="Calibri"/>
              <a:cs typeface="Calibri"/>
            </a:endParaRPr>
          </a:p>
          <a:p>
            <a:pPr>
              <a:defRPr/>
            </a:pPr>
            <a:r>
              <a:rPr lang="en-US" sz="2800">
                <a:latin typeface="Calibri"/>
                <a:cs typeface="Calibri"/>
              </a:rPr>
              <a:t>Texas – Summer </a:t>
            </a:r>
            <a:endParaRPr lang="en-US"/>
          </a:p>
          <a:p>
            <a:pPr marL="0" indent="0">
              <a:buNone/>
              <a:defRPr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Massachusetts – Winter</a:t>
            </a:r>
          </a:p>
          <a:p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30249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ppt/theme/theme10.xml><?xml version="1.0" encoding="utf-8"?>
<a:theme xmlns:a="http://schemas.openxmlformats.org/drawingml/2006/main" name="1_Dash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TRANE STRATEGY">
      <a:dk1>
        <a:srgbClr val="000000"/>
      </a:dk1>
      <a:lt1>
        <a:srgbClr val="FFFFFF"/>
      </a:lt1>
      <a:dk2>
        <a:srgbClr val="636466"/>
      </a:dk2>
      <a:lt2>
        <a:srgbClr val="F5F6F6"/>
      </a:lt2>
      <a:accent1>
        <a:srgbClr val="FF2B00"/>
      </a:accent1>
      <a:accent2>
        <a:srgbClr val="00326C"/>
      </a:accent2>
      <a:accent3>
        <a:srgbClr val="4F95B3"/>
      </a:accent3>
      <a:accent4>
        <a:srgbClr val="74D1EA"/>
      </a:accent4>
      <a:accent5>
        <a:srgbClr val="D1DFE2"/>
      </a:accent5>
      <a:accent6>
        <a:srgbClr val="E9EAE5"/>
      </a:accent6>
      <a:hlink>
        <a:srgbClr val="74D1EA"/>
      </a:hlink>
      <a:folHlink>
        <a:srgbClr val="B7E6F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>
        <a:spAutoFit/>
      </a:bodyPr>
      <a:lstStyle>
        <a:defPPr algn="l">
          <a:lnSpc>
            <a:spcPct val="100000"/>
          </a:lnSpc>
          <a:spcBef>
            <a:spcPts val="600"/>
          </a:spcBef>
          <a:defRPr sz="1600" b="0" dirty="0" smtClean="0">
            <a:sym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AC NA_Theme">
  <a:themeElements>
    <a:clrScheme name="BAC">
      <a:dk1>
        <a:sysClr val="windowText" lastClr="000000"/>
      </a:dk1>
      <a:lt1>
        <a:sysClr val="window" lastClr="FFFFFF"/>
      </a:lt1>
      <a:dk2>
        <a:srgbClr val="44546A"/>
      </a:dk2>
      <a:lt2>
        <a:srgbClr val="ABB2B5"/>
      </a:lt2>
      <a:accent1>
        <a:srgbClr val="0079C1"/>
      </a:accent1>
      <a:accent2>
        <a:srgbClr val="72A64B"/>
      </a:accent2>
      <a:accent3>
        <a:srgbClr val="FCAF17"/>
      </a:accent3>
      <a:accent4>
        <a:srgbClr val="00AFDD"/>
      </a:accent4>
      <a:accent5>
        <a:srgbClr val="BE3821"/>
      </a:accent5>
      <a:accent6>
        <a:srgbClr val="798386"/>
      </a:accent6>
      <a:hlink>
        <a:srgbClr val="0079C1"/>
      </a:hlink>
      <a:folHlink>
        <a:srgbClr val="798386"/>
      </a:folHlink>
    </a:clrScheme>
    <a:fontScheme name="BAC N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AC Logo Blue 0 | 121 | 193">
      <a:srgbClr val="0079C1"/>
    </a:custClr>
    <a:custClr name="BAC Green 114 | 166 | 75">
      <a:srgbClr val="72A64B"/>
    </a:custClr>
    <a:custClr name="BAC Orange 252 | 175 | 23">
      <a:srgbClr val="FCAF17"/>
    </a:custClr>
    <a:custClr name="BAC Light Blue 0 | 175 | 221">
      <a:srgbClr val="00AFDD"/>
    </a:custClr>
    <a:custClr name="BAC Red 190 | 56 | 33">
      <a:srgbClr val="BE3821"/>
    </a:custClr>
    <a:custClr name="BAC Gray 121 | 131 | 134">
      <a:srgbClr val="798386"/>
    </a:custClr>
    <a:custClr name="BAC Yellow 232 | 195 | 30">
      <a:srgbClr val="E8C31E"/>
    </a:custClr>
    <a:custClr>
      <a:srgbClr val="FFFFFF"/>
    </a:custClr>
    <a:custClr>
      <a:srgbClr val="FFFFFF"/>
    </a:custClr>
    <a:custClr>
      <a:srgbClr val="FFFFFF"/>
    </a:custClr>
    <a:custClr name="Secondary Blue 77 | 138 | 184">
      <a:srgbClr val="4D8AB8"/>
    </a:custClr>
    <a:custClr name="Secondary Green 150 | 188 | 123">
      <a:srgbClr val="96BC7B"/>
    </a:custClr>
    <a:custClr name="Secondary Orange 254 | 205 | 122">
      <a:srgbClr val="FECD7A"/>
    </a:custClr>
    <a:custClr name="Secondary Light Blue 128 | 203 | 234">
      <a:srgbClr val="80CBEA"/>
    </a:custClr>
    <a:custClr name="Secondary Red 208 | 112 | 79">
      <a:srgbClr val="D0704F"/>
    </a:custClr>
    <a:custClr name="Secondary Gray 171 | 179 | 181">
      <a:srgbClr val="ABB2B5"/>
    </a:custClr>
    <a:custClr name="Secondary Yellow 242 | 219 | 138">
      <a:srgbClr val="F2DB8A"/>
    </a:custClr>
    <a:custClr>
      <a:srgbClr val="FFFFFF"/>
    </a:custClr>
    <a:custClr>
      <a:srgbClr val="FFFFFF"/>
    </a:custClr>
    <a:custClr>
      <a:srgbClr val="FFFFFF"/>
    </a:custClr>
    <a:custClr name="Tertiary Blue 166 | 196 | 219">
      <a:srgbClr val="A6C4DB"/>
    </a:custClr>
    <a:custClr name="Tertiary Green 229 | 238 | 220">
      <a:srgbClr val="E5EEDC"/>
    </a:custClr>
  </a:custClrLst>
  <a:extLst>
    <a:ext uri="{05A4C25C-085E-4340-85A3-A5531E510DB2}">
      <thm15:themeFamily xmlns:thm15="http://schemas.microsoft.com/office/thememl/2012/main" name="NA PPT Template_CN" id="{F88E24E2-A1BD-413D-BBAC-066E5E70CF5E}" vid="{6D7B1909-5CA0-4221-A9A8-1E9A9EE2B7C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2602</Words>
  <Application>Microsoft Office PowerPoint</Application>
  <PresentationFormat>Widescreen</PresentationFormat>
  <Paragraphs>532</Paragraphs>
  <Slides>69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69</vt:i4>
      </vt:variant>
    </vt:vector>
  </HeadingPairs>
  <TitlesOfParts>
    <vt:vector size="96" baseType="lpstr">
      <vt:lpstr>Arial</vt:lpstr>
      <vt:lpstr>Arial Narrow</vt:lpstr>
      <vt:lpstr>Calibri</vt:lpstr>
      <vt:lpstr>Calibri Light</vt:lpstr>
      <vt:lpstr>Courier New</vt:lpstr>
      <vt:lpstr>Gill Sans</vt:lpstr>
      <vt:lpstr>Grandview Display</vt:lpstr>
      <vt:lpstr>Merriweather Sans</vt:lpstr>
      <vt:lpstr>Montserrat</vt:lpstr>
      <vt:lpstr>Montserrat Light</vt:lpstr>
      <vt:lpstr>Montserrat Medium</vt:lpstr>
      <vt:lpstr>Montserrat SemiBold</vt:lpstr>
      <vt:lpstr>Open Sans</vt:lpstr>
      <vt:lpstr>Optima</vt:lpstr>
      <vt:lpstr>Play</vt:lpstr>
      <vt:lpstr>System Font Regular</vt:lpstr>
      <vt:lpstr>Wingdings</vt:lpstr>
      <vt:lpstr>DashVTI</vt:lpstr>
      <vt:lpstr>3_Office Theme</vt:lpstr>
      <vt:lpstr>Simple Light</vt:lpstr>
      <vt:lpstr>1_Simple Light</vt:lpstr>
      <vt:lpstr>2_Simple Light</vt:lpstr>
      <vt:lpstr>3_Simple Light</vt:lpstr>
      <vt:lpstr>5_Simple Light</vt:lpstr>
      <vt:lpstr>1_Office Theme</vt:lpstr>
      <vt:lpstr>BAC NA_Theme</vt:lpstr>
      <vt:lpstr>1_DashVTI</vt:lpstr>
      <vt:lpstr>Thermal Energy Storage: Current Technologies and Innovations</vt:lpstr>
      <vt:lpstr>During this session, the panel will discuss the latest innovations in thermal energy storage, incentives included in the Inflation Reduction Act of 2022, the economic and carbon-reduction benefits to end-users, as well as the benefits to the grid. </vt:lpstr>
      <vt:lpstr>Welcome and Introductions</vt:lpstr>
      <vt:lpstr>Program</vt:lpstr>
      <vt:lpstr>Inflation Reduction Act (IRA) of 2022</vt:lpstr>
      <vt:lpstr>Boaz Ur Nostromo Energy</vt:lpstr>
      <vt:lpstr>PowerPoint Presentation</vt:lpstr>
      <vt:lpstr>Definitions: Thermal Energy Storage (TES)</vt:lpstr>
      <vt:lpstr>PowerPoint Presentation</vt:lpstr>
      <vt:lpstr>PowerPoint Presentation</vt:lpstr>
      <vt:lpstr>PowerPoint Presentation</vt:lpstr>
      <vt:lpstr>PowerPoint Presentation</vt:lpstr>
      <vt:lpstr>  As more intermittent renewable power (wind and solar) is added to the electric grid…         …more energy storage will be required to manage the imbalances between the supply and demand of electricity.</vt:lpstr>
      <vt:lpstr>Economic Benefits for Owners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James Marker Thule Energy Storage</vt:lpstr>
      <vt:lpstr>PowerPoint Presentation</vt:lpstr>
      <vt:lpstr>PowerPoint Presentation</vt:lpstr>
      <vt:lpstr>How It Works it works</vt:lpstr>
      <vt:lpstr>PowerPoint Presentation</vt:lpstr>
      <vt:lpstr>Thermal storage paired with a residential air conditioner  </vt:lpstr>
      <vt:lpstr>PowerPoint Presentation</vt:lpstr>
      <vt:lpstr>PowerPoint Presentation</vt:lpstr>
      <vt:lpstr>TES – Deployment Benefits</vt:lpstr>
      <vt:lpstr>Richard Mullen  EVAPCO Inc.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Paul Steffes, PE Steffes ETS</vt:lpstr>
      <vt:lpstr>PowerPoint Presentation</vt:lpstr>
      <vt:lpstr> Commercial Hydronic Furnace 6.7 MWh Storage</vt:lpstr>
      <vt:lpstr>Courthouses, Schools &amp; Historic Buildings     </vt:lpstr>
      <vt:lpstr>DHT Batteries with Ductless Heat Pumps in Urban Apartment Buildings</vt:lpstr>
      <vt:lpstr>Optimize efficiency of heat pumps in cold weather with DHT Thermal Energy Storage </vt:lpstr>
      <vt:lpstr>Optimize efficiency of heat pumps in cold weather with DHT Thermal Energy Storage </vt:lpstr>
      <vt:lpstr>A Fantastic Carbon Reduction Technology</vt:lpstr>
      <vt:lpstr>PowerPoint Presentation</vt:lpstr>
      <vt:lpstr>Dispatching Flexible Loads to Match All Grid Variabilities</vt:lpstr>
      <vt:lpstr>Tom Vega Baltimore Aircoil Company</vt:lpstr>
      <vt:lpstr>Common motivators for thermal storage</vt:lpstr>
      <vt:lpstr>Common Ice TES Applications</vt:lpstr>
      <vt:lpstr>Internal Melt Principle of Operation</vt:lpstr>
      <vt:lpstr>External Melt Principle of Operation</vt:lpstr>
      <vt:lpstr>CenTrio Chicago Ice Storage System</vt:lpstr>
      <vt:lpstr>Internal Melt Ice Thermal Storage</vt:lpstr>
      <vt:lpstr>External Melt Ice Thermal Storage (cont.)</vt:lpstr>
      <vt:lpstr>Thermal Storage Tank Designs</vt:lpstr>
      <vt:lpstr> Questions? </vt:lpstr>
      <vt:lpstr>Thank you for joining us!   Please contact Samantha Slater at AHRI  for additional information (sslater@ahrinet.org)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Slater</dc:creator>
  <cp:lastModifiedBy>Samantha Slater</cp:lastModifiedBy>
  <cp:revision>194</cp:revision>
  <dcterms:created xsi:type="dcterms:W3CDTF">2023-01-05T15:36:50Z</dcterms:created>
  <dcterms:modified xsi:type="dcterms:W3CDTF">2024-01-17T17:58:16Z</dcterms:modified>
</cp:coreProperties>
</file>